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72" r:id="rId4"/>
    <p:sldId id="274" r:id="rId5"/>
    <p:sldId id="275" r:id="rId6"/>
    <p:sldId id="261" r:id="rId7"/>
    <p:sldId id="262" r:id="rId8"/>
    <p:sldId id="269" r:id="rId9"/>
    <p:sldId id="266" r:id="rId10"/>
    <p:sldId id="268" r:id="rId11"/>
    <p:sldId id="270" r:id="rId12"/>
    <p:sldId id="265" r:id="rId13"/>
    <p:sldId id="263" r:id="rId14"/>
    <p:sldId id="264" r:id="rId15"/>
    <p:sldId id="278" r:id="rId16"/>
    <p:sldId id="271" r:id="rId17"/>
    <p:sldId id="277" r:id="rId18"/>
    <p:sldId id="259" r:id="rId19"/>
    <p:sldId id="260" r:id="rId2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852"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5C01279-6104-4223-83AD-C0F1294FF574}" type="datetimeFigureOut">
              <a:rPr lang="en-IN" smtClean="0"/>
              <a:t>06-03-2023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D8592DB-461B-40B6-8741-55A62D7131BF}" type="slidenum">
              <a:rPr lang="en-IN" smtClean="0"/>
              <a:t>‹#›</a:t>
            </a:fld>
            <a:endParaRPr lang="en-IN"/>
          </a:p>
        </p:txBody>
      </p:sp>
    </p:spTree>
    <p:extLst>
      <p:ext uri="{BB962C8B-B14F-4D97-AF65-F5344CB8AC3E}">
        <p14:creationId xmlns:p14="http://schemas.microsoft.com/office/powerpoint/2010/main" val="1791083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8592DB-461B-40B6-8741-55A62D7131BF}" type="slidenum">
              <a:rPr lang="en-IN" smtClean="0"/>
              <a:t>17</a:t>
            </a:fld>
            <a:endParaRPr lang="en-IN"/>
          </a:p>
        </p:txBody>
      </p:sp>
    </p:spTree>
    <p:extLst>
      <p:ext uri="{BB962C8B-B14F-4D97-AF65-F5344CB8AC3E}">
        <p14:creationId xmlns:p14="http://schemas.microsoft.com/office/powerpoint/2010/main" val="278058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140"/>
            <a:ext cx="9143999" cy="5135216"/>
          </a:xfrm>
          <a:prstGeom prst="rect">
            <a:avLst/>
          </a:prstGeom>
        </p:spPr>
      </p:pic>
      <p:sp>
        <p:nvSpPr>
          <p:cNvPr id="17" name="bg object 17"/>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804" y="255408"/>
            <a:ext cx="8106391" cy="238759"/>
          </a:xfrm>
          <a:prstGeom prst="rect">
            <a:avLst/>
          </a:prstGeom>
        </p:spPr>
        <p:txBody>
          <a:bodyPr wrap="square" lIns="0" tIns="0" rIns="0" bIns="0">
            <a:spAutoFit/>
          </a:bodyPr>
          <a:lstStyle>
            <a:lvl1pPr>
              <a:defRPr sz="1400" b="1" i="0">
                <a:solidFill>
                  <a:srgbClr val="223668"/>
                </a:solidFill>
                <a:latin typeface="Trebuchet MS"/>
                <a:cs typeface="Trebuchet MS"/>
              </a:defRPr>
            </a:lvl1pPr>
          </a:lstStyle>
          <a:p>
            <a:endParaRPr/>
          </a:p>
        </p:txBody>
      </p:sp>
      <p:sp>
        <p:nvSpPr>
          <p:cNvPr id="3" name="Holder 3"/>
          <p:cNvSpPr>
            <a:spLocks noGrp="1"/>
          </p:cNvSpPr>
          <p:nvPr>
            <p:ph type="body" idx="1"/>
          </p:nvPr>
        </p:nvSpPr>
        <p:spPr>
          <a:xfrm>
            <a:off x="241856" y="1314453"/>
            <a:ext cx="8660287"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3/6/2023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wikipedia.com/" TargetMode="External"/><Relationship Id="rId4" Type="http://schemas.openxmlformats.org/officeDocument/2006/relationships/hyperlink" Target="http://www.googl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80" y="2364680"/>
            <a:ext cx="3628120" cy="382156"/>
          </a:xfrm>
          <a:prstGeom prst="rect">
            <a:avLst/>
          </a:prstGeom>
        </p:spPr>
        <p:txBody>
          <a:bodyPr vert="horz" wrap="square" lIns="0" tIns="12700" rIns="0" bIns="0" rtlCol="0">
            <a:spAutoFit/>
          </a:bodyPr>
          <a:lstStyle/>
          <a:p>
            <a:pPr marL="12700" marR="5080" algn="ctr">
              <a:lnSpc>
                <a:spcPct val="100000"/>
              </a:lnSpc>
              <a:spcBef>
                <a:spcPts val="100"/>
              </a:spcBef>
            </a:pPr>
            <a:r>
              <a:rPr lang="en-GB" sz="2400" spc="-30" dirty="0" smtClean="0">
                <a:solidFill>
                  <a:schemeClr val="accent3">
                    <a:lumMod val="75000"/>
                  </a:schemeClr>
                </a:solidFill>
                <a:latin typeface="Algerian" panose="04020705040A02060702" pitchFamily="82" charset="0"/>
              </a:rPr>
              <a:t>ONLINE BANKING SYSTEM</a:t>
            </a:r>
            <a:endParaRPr sz="2400" dirty="0">
              <a:solidFill>
                <a:schemeClr val="accent3">
                  <a:lumMod val="75000"/>
                </a:schemeClr>
              </a:solidFill>
              <a:latin typeface="Algerian" panose="04020705040A020607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152400" y="602968"/>
            <a:ext cx="5334000" cy="4066181"/>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dirty="0"/>
            </a:p>
          </p:txBody>
        </p:sp>
      </p:grpSp>
      <p:sp>
        <p:nvSpPr>
          <p:cNvPr id="6" name="object 6"/>
          <p:cNvSpPr txBox="1">
            <a:spLocks noGrp="1"/>
          </p:cNvSpPr>
          <p:nvPr>
            <p:ph type="title"/>
          </p:nvPr>
        </p:nvSpPr>
        <p:spPr>
          <a:xfrm flipV="1">
            <a:off x="518804" y="-400050"/>
            <a:ext cx="8106391" cy="102387"/>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571500" y="752408"/>
            <a:ext cx="4495800" cy="4093428"/>
          </a:xfrm>
        </p:spPr>
        <p:txBody>
          <a:bodyPr/>
          <a:lstStyle/>
          <a:p>
            <a:pPr algn="ctr"/>
            <a:r>
              <a:rPr lang="en-IN" sz="2400" b="1" dirty="0">
                <a:solidFill>
                  <a:schemeClr val="accent3">
                    <a:lumMod val="60000"/>
                    <a:lumOff val="40000"/>
                  </a:schemeClr>
                </a:solidFill>
                <a:latin typeface="Algerian" panose="04020705040A02060702" pitchFamily="82" charset="0"/>
                <a:cs typeface="Times New Roman" panose="02020603050405020304" pitchFamily="18" charset="0"/>
              </a:rPr>
              <a:t>4. Interface Requirements</a:t>
            </a:r>
            <a:endParaRPr lang="en-IN" sz="2400" dirty="0">
              <a:solidFill>
                <a:schemeClr val="accent3">
                  <a:lumMod val="60000"/>
                  <a:lumOff val="40000"/>
                </a:schemeClr>
              </a:solidFill>
              <a:latin typeface="Algerian" panose="04020705040A02060702" pitchFamily="82" charset="0"/>
              <a:cs typeface="Times New Roman" panose="02020603050405020304" pitchFamily="18" charset="0"/>
            </a:endParaRPr>
          </a:p>
          <a:p>
            <a:pPr algn="just"/>
            <a:endParaRPr lang="en-IN" sz="2400" dirty="0">
              <a:solidFill>
                <a:schemeClr val="bg1"/>
              </a:solidFill>
              <a:latin typeface="Times New Roman" panose="02020603050405020304" pitchFamily="18" charset="0"/>
              <a:cs typeface="Times New Roman" panose="02020603050405020304" pitchFamily="18" charset="0"/>
            </a:endParaRPr>
          </a:p>
          <a:p>
            <a:pPr algn="ctr"/>
            <a:r>
              <a:rPr lang="en-IN" b="1" dirty="0">
                <a:solidFill>
                  <a:schemeClr val="accent1">
                    <a:lumMod val="40000"/>
                    <a:lumOff val="60000"/>
                  </a:schemeClr>
                </a:solidFill>
                <a:latin typeface="Algerian" panose="04020705040A02060702" pitchFamily="82" charset="0"/>
                <a:cs typeface="Times New Roman" panose="02020603050405020304" pitchFamily="18" charset="0"/>
              </a:rPr>
              <a:t>4.1 Hardware requirements:</a:t>
            </a:r>
          </a:p>
          <a:p>
            <a:pPr algn="ctr"/>
            <a:endParaRPr lang="en-IN" b="1" dirty="0">
              <a:solidFill>
                <a:schemeClr val="accent1">
                  <a:lumMod val="40000"/>
                  <a:lumOff val="60000"/>
                </a:schemeClr>
              </a:solidFill>
              <a:latin typeface="Algerian" panose="04020705040A02060702" pitchFamily="82" charset="0"/>
              <a:cs typeface="Times New Roman" panose="02020603050405020304" pitchFamily="18" charset="0"/>
            </a:endParaRPr>
          </a:p>
          <a:p>
            <a:pPr algn="l"/>
            <a:r>
              <a:rPr lang="en-GB" sz="1400" b="1" dirty="0">
                <a:solidFill>
                  <a:schemeClr val="accent6">
                    <a:lumMod val="20000"/>
                    <a:lumOff val="80000"/>
                  </a:schemeClr>
                </a:solidFill>
              </a:rPr>
              <a:t>Server Side</a:t>
            </a:r>
            <a:r>
              <a:rPr lang="en-GB" sz="1400" dirty="0" smtClean="0">
                <a:solidFill>
                  <a:schemeClr val="accent6">
                    <a:lumMod val="20000"/>
                    <a:lumOff val="80000"/>
                  </a:schemeClr>
                </a:solidFill>
              </a:rPr>
              <a:t>:</a:t>
            </a:r>
          </a:p>
          <a:p>
            <a:pPr algn="l"/>
            <a:r>
              <a:rPr lang="en-GB" sz="1400" dirty="0" smtClean="0">
                <a:solidFill>
                  <a:schemeClr val="accent6">
                    <a:lumMod val="20000"/>
                    <a:lumOff val="80000"/>
                  </a:schemeClr>
                </a:solidFill>
              </a:rPr>
              <a:t> </a:t>
            </a:r>
            <a:r>
              <a:rPr lang="en-GB" sz="1400" dirty="0">
                <a:solidFill>
                  <a:schemeClr val="accent6">
                    <a:lumMod val="20000"/>
                    <a:lumOff val="80000"/>
                  </a:schemeClr>
                </a:solidFill>
              </a:rPr>
              <a:t>a) Operating System: Windows 9x/</a:t>
            </a:r>
            <a:r>
              <a:rPr lang="en-GB" sz="1400" dirty="0" err="1">
                <a:solidFill>
                  <a:schemeClr val="accent6">
                    <a:lumMod val="20000"/>
                    <a:lumOff val="80000"/>
                  </a:schemeClr>
                </a:solidFill>
              </a:rPr>
              <a:t>xp</a:t>
            </a:r>
            <a:r>
              <a:rPr lang="en-GB" sz="1400" dirty="0">
                <a:solidFill>
                  <a:schemeClr val="accent6">
                    <a:lumMod val="20000"/>
                    <a:lumOff val="80000"/>
                  </a:schemeClr>
                </a:solidFill>
              </a:rPr>
              <a:t> ,Windows ME. </a:t>
            </a:r>
            <a:endParaRPr lang="en-GB" sz="1400" dirty="0" smtClean="0">
              <a:solidFill>
                <a:schemeClr val="accent6">
                  <a:lumMod val="20000"/>
                  <a:lumOff val="80000"/>
                </a:schemeClr>
              </a:solidFill>
            </a:endParaRPr>
          </a:p>
          <a:p>
            <a:pPr algn="l"/>
            <a:r>
              <a:rPr lang="en-GB" sz="1400" dirty="0" smtClean="0">
                <a:solidFill>
                  <a:schemeClr val="accent6">
                    <a:lumMod val="20000"/>
                    <a:lumOff val="80000"/>
                  </a:schemeClr>
                </a:solidFill>
              </a:rPr>
              <a:t>b</a:t>
            </a:r>
            <a:r>
              <a:rPr lang="en-GB" sz="1400" dirty="0">
                <a:solidFill>
                  <a:schemeClr val="accent6">
                    <a:lumMod val="20000"/>
                    <a:lumOff val="80000"/>
                  </a:schemeClr>
                </a:solidFill>
              </a:rPr>
              <a:t>) Processor: Pentium 3.0 GHz or higher. </a:t>
            </a:r>
            <a:endParaRPr lang="en-GB" sz="1400" dirty="0" smtClean="0">
              <a:solidFill>
                <a:schemeClr val="accent6">
                  <a:lumMod val="20000"/>
                  <a:lumOff val="80000"/>
                </a:schemeClr>
              </a:solidFill>
            </a:endParaRPr>
          </a:p>
          <a:p>
            <a:pPr algn="l"/>
            <a:r>
              <a:rPr lang="en-GB" sz="1400" dirty="0" smtClean="0">
                <a:solidFill>
                  <a:schemeClr val="accent6">
                    <a:lumMod val="20000"/>
                    <a:lumOff val="80000"/>
                  </a:schemeClr>
                </a:solidFill>
              </a:rPr>
              <a:t>c</a:t>
            </a:r>
            <a:r>
              <a:rPr lang="en-GB" sz="1400" dirty="0">
                <a:solidFill>
                  <a:schemeClr val="accent6">
                    <a:lumMod val="20000"/>
                    <a:lumOff val="80000"/>
                  </a:schemeClr>
                </a:solidFill>
              </a:rPr>
              <a:t>) RAM: 256 Mb or more. </a:t>
            </a:r>
            <a:endParaRPr lang="en-GB" sz="1400" dirty="0" smtClean="0">
              <a:solidFill>
                <a:schemeClr val="accent6">
                  <a:lumMod val="20000"/>
                  <a:lumOff val="80000"/>
                </a:schemeClr>
              </a:solidFill>
            </a:endParaRPr>
          </a:p>
          <a:p>
            <a:pPr algn="l"/>
            <a:r>
              <a:rPr lang="en-GB" sz="1400" dirty="0" smtClean="0">
                <a:solidFill>
                  <a:schemeClr val="accent6">
                    <a:lumMod val="20000"/>
                    <a:lumOff val="80000"/>
                  </a:schemeClr>
                </a:solidFill>
              </a:rPr>
              <a:t>d</a:t>
            </a:r>
            <a:r>
              <a:rPr lang="en-GB" sz="1400" dirty="0">
                <a:solidFill>
                  <a:schemeClr val="accent6">
                    <a:lumMod val="20000"/>
                    <a:lumOff val="80000"/>
                  </a:schemeClr>
                </a:solidFill>
              </a:rPr>
              <a:t>) Hard Drive: 10 GB or more. 3.2.2.2</a:t>
            </a:r>
            <a:r>
              <a:rPr lang="en-GB" sz="1400" dirty="0" smtClean="0">
                <a:solidFill>
                  <a:schemeClr val="accent6">
                    <a:lumMod val="20000"/>
                    <a:lumOff val="80000"/>
                  </a:schemeClr>
                </a:solidFill>
              </a:rPr>
              <a:t>.</a:t>
            </a:r>
          </a:p>
          <a:p>
            <a:pPr algn="l"/>
            <a:r>
              <a:rPr lang="en-GB" sz="1400" dirty="0" smtClean="0">
                <a:solidFill>
                  <a:schemeClr val="accent6">
                    <a:lumMod val="20000"/>
                    <a:lumOff val="80000"/>
                  </a:schemeClr>
                </a:solidFill>
              </a:rPr>
              <a:t> </a:t>
            </a:r>
            <a:r>
              <a:rPr lang="en-GB" sz="1400" b="1" dirty="0">
                <a:solidFill>
                  <a:schemeClr val="accent6">
                    <a:lumMod val="20000"/>
                    <a:lumOff val="80000"/>
                  </a:schemeClr>
                </a:solidFill>
              </a:rPr>
              <a:t>Client side</a:t>
            </a:r>
            <a:r>
              <a:rPr lang="en-GB" sz="1400" dirty="0">
                <a:solidFill>
                  <a:schemeClr val="accent6">
                    <a:lumMod val="20000"/>
                    <a:lumOff val="80000"/>
                  </a:schemeClr>
                </a:solidFill>
              </a:rPr>
              <a:t>: </a:t>
            </a:r>
            <a:endParaRPr lang="en-GB" sz="1400" dirty="0" smtClean="0">
              <a:solidFill>
                <a:schemeClr val="accent6">
                  <a:lumMod val="20000"/>
                  <a:lumOff val="80000"/>
                </a:schemeClr>
              </a:solidFill>
            </a:endParaRPr>
          </a:p>
          <a:p>
            <a:pPr algn="l"/>
            <a:r>
              <a:rPr lang="en-GB" sz="1400" dirty="0" smtClean="0">
                <a:solidFill>
                  <a:schemeClr val="accent6">
                    <a:lumMod val="20000"/>
                    <a:lumOff val="80000"/>
                  </a:schemeClr>
                </a:solidFill>
              </a:rPr>
              <a:t>a)Operating </a:t>
            </a:r>
            <a:r>
              <a:rPr lang="en-GB" sz="1400" dirty="0">
                <a:solidFill>
                  <a:schemeClr val="accent6">
                    <a:lumMod val="20000"/>
                    <a:lumOff val="80000"/>
                  </a:schemeClr>
                </a:solidFill>
              </a:rPr>
              <a:t>System: Windows 9x or above, MAC or UNIX. </a:t>
            </a:r>
            <a:r>
              <a:rPr lang="en-GB" sz="1400" dirty="0" smtClean="0">
                <a:solidFill>
                  <a:schemeClr val="accent6">
                    <a:lumMod val="20000"/>
                    <a:lumOff val="80000"/>
                  </a:schemeClr>
                </a:solidFill>
              </a:rPr>
              <a:t>b)Processor</a:t>
            </a:r>
            <a:r>
              <a:rPr lang="en-GB" sz="1400" dirty="0">
                <a:solidFill>
                  <a:schemeClr val="accent6">
                    <a:lumMod val="20000"/>
                    <a:lumOff val="80000"/>
                  </a:schemeClr>
                </a:solidFill>
              </a:rPr>
              <a:t>: Pentium III or 2.0 GHz or higher</a:t>
            </a:r>
            <a:r>
              <a:rPr lang="en-GB" sz="1400" dirty="0" smtClean="0">
                <a:solidFill>
                  <a:schemeClr val="accent6">
                    <a:lumMod val="20000"/>
                    <a:lumOff val="80000"/>
                  </a:schemeClr>
                </a:solidFill>
              </a:rPr>
              <a:t>.</a:t>
            </a:r>
          </a:p>
          <a:p>
            <a:pPr algn="l"/>
            <a:r>
              <a:rPr lang="en-GB" sz="1400" dirty="0" smtClean="0">
                <a:solidFill>
                  <a:schemeClr val="accent6">
                    <a:lumMod val="20000"/>
                    <a:lumOff val="80000"/>
                  </a:schemeClr>
                </a:solidFill>
              </a:rPr>
              <a:t>C) RAM</a:t>
            </a:r>
            <a:r>
              <a:rPr lang="en-GB" sz="1400" dirty="0">
                <a:solidFill>
                  <a:schemeClr val="accent6">
                    <a:lumMod val="20000"/>
                    <a:lumOff val="80000"/>
                  </a:schemeClr>
                </a:solidFill>
              </a:rPr>
              <a:t>: 256 Mb or more. </a:t>
            </a:r>
            <a:endParaRPr lang="en-IN" sz="14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gn="just"/>
            <a:endParaRPr lang="en-IN" sz="1400" dirty="0">
              <a:solidFill>
                <a:schemeClr val="bg1"/>
              </a:solidFill>
              <a:latin typeface="Times New Roman" panose="02020603050405020304" pitchFamily="18" charset="0"/>
              <a:cs typeface="Times New Roman" panose="02020603050405020304" pitchFamily="18" charset="0"/>
            </a:endParaRPr>
          </a:p>
          <a:p>
            <a:pPr algn="just"/>
            <a:endParaRPr lang="en-IN" sz="2400"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9123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5481"/>
            <a:ext cx="9143999" cy="5143499"/>
          </a:xfrm>
          <a:prstGeom prst="rect">
            <a:avLst/>
          </a:prstGeom>
        </p:spPr>
      </p:pic>
      <p:grpSp>
        <p:nvGrpSpPr>
          <p:cNvPr id="3" name="object 3"/>
          <p:cNvGrpSpPr/>
          <p:nvPr/>
        </p:nvGrpSpPr>
        <p:grpSpPr>
          <a:xfrm>
            <a:off x="152400" y="494167"/>
            <a:ext cx="6934200" cy="4393925"/>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518804" y="-857250"/>
            <a:ext cx="8106391" cy="201414"/>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41856" y="1314453"/>
            <a:ext cx="6463744" cy="2862322"/>
          </a:xfrm>
        </p:spPr>
        <p:txBody>
          <a:bodyPr/>
          <a:lstStyle/>
          <a:p>
            <a:pPr algn="ctr"/>
            <a:endParaRPr lang="en-IN" sz="2400" b="1" dirty="0">
              <a:solidFill>
                <a:schemeClr val="accent1">
                  <a:lumMod val="40000"/>
                  <a:lumOff val="60000"/>
                </a:schemeClr>
              </a:solidFill>
              <a:latin typeface="Algerian" panose="04020705040A02060702" pitchFamily="82" charset="0"/>
              <a:cs typeface="Times New Roman" panose="02020603050405020304" pitchFamily="18" charset="0"/>
            </a:endParaRPr>
          </a:p>
          <a:p>
            <a:pPr algn="ctr"/>
            <a:r>
              <a:rPr lang="en-GB" sz="2400" b="1" u="sng" dirty="0" smtClean="0">
                <a:solidFill>
                  <a:schemeClr val="accent1">
                    <a:lumMod val="40000"/>
                    <a:lumOff val="60000"/>
                  </a:schemeClr>
                </a:solidFill>
                <a:latin typeface="Algerian" panose="04020705040A02060702" pitchFamily="82" charset="0"/>
                <a:cs typeface="Times New Roman" panose="02020603050405020304" pitchFamily="18" charset="0"/>
              </a:rPr>
              <a:t>4.2 SOFTWARE REQUIREMENTS</a:t>
            </a:r>
          </a:p>
          <a:p>
            <a:pPr algn="ctr"/>
            <a:endParaRPr lang="en-GB" sz="2400" b="1" u="sng" dirty="0">
              <a:solidFill>
                <a:schemeClr val="accent3">
                  <a:lumMod val="75000"/>
                </a:schemeClr>
              </a:solidFill>
              <a:latin typeface="Algerian" panose="04020705040A02060702" pitchFamily="82" charset="0"/>
              <a:cs typeface="Times New Roman" panose="02020603050405020304" pitchFamily="18" charset="0"/>
            </a:endParaRPr>
          </a:p>
          <a:p>
            <a:pPr algn="ctr"/>
            <a:r>
              <a:rPr lang="en-GB" sz="2400" b="1" dirty="0">
                <a:solidFill>
                  <a:schemeClr val="accent6">
                    <a:lumMod val="20000"/>
                    <a:lumOff val="80000"/>
                  </a:schemeClr>
                </a:solidFill>
              </a:rPr>
              <a:t>Client Side</a:t>
            </a:r>
            <a:r>
              <a:rPr lang="en-GB" sz="2400" dirty="0">
                <a:solidFill>
                  <a:schemeClr val="accent6">
                    <a:lumMod val="20000"/>
                    <a:lumOff val="80000"/>
                  </a:schemeClr>
                </a:solidFill>
              </a:rPr>
              <a:t>: HTML, Web Browser, Flash Player, MS Office, Windows XP/9x/ME. </a:t>
            </a:r>
          </a:p>
          <a:p>
            <a:pPr algn="ctr"/>
            <a:r>
              <a:rPr lang="en-GB" sz="2400" dirty="0" smtClean="0">
                <a:solidFill>
                  <a:schemeClr val="accent6">
                    <a:lumMod val="20000"/>
                    <a:lumOff val="80000"/>
                  </a:schemeClr>
                </a:solidFill>
              </a:rPr>
              <a:t> </a:t>
            </a:r>
            <a:r>
              <a:rPr lang="en-GB" sz="2400" b="1" dirty="0">
                <a:solidFill>
                  <a:schemeClr val="accent6">
                    <a:lumMod val="20000"/>
                    <a:lumOff val="80000"/>
                  </a:schemeClr>
                </a:solidFill>
              </a:rPr>
              <a:t>Web Server</a:t>
            </a:r>
            <a:r>
              <a:rPr lang="en-GB" sz="2400" dirty="0">
                <a:solidFill>
                  <a:schemeClr val="accent6">
                    <a:lumMod val="20000"/>
                    <a:lumOff val="80000"/>
                  </a:schemeClr>
                </a:solidFill>
              </a:rPr>
              <a:t>: HTML, MS Office, Windows XP/9x/ME. </a:t>
            </a:r>
            <a:endParaRPr lang="en-IN" sz="2400" b="1" u="sng" dirty="0">
              <a:solidFill>
                <a:schemeClr val="accent6">
                  <a:lumMod val="20000"/>
                  <a:lumOff val="80000"/>
                </a:schemeClr>
              </a:solidFill>
              <a:latin typeface="Algerian" panose="04020705040A02060702" pitchFamily="82" charset="0"/>
              <a:cs typeface="Times New Roman" panose="02020603050405020304" pitchFamily="18" charset="0"/>
            </a:endParaRPr>
          </a:p>
          <a:p>
            <a:endParaRPr lang="en-IN" dirty="0">
              <a:solidFill>
                <a:schemeClr val="accent6">
                  <a:lumMod val="20000"/>
                  <a:lumOff val="80000"/>
                </a:schemeClr>
              </a:solidFill>
            </a:endParaRPr>
          </a:p>
        </p:txBody>
      </p:sp>
    </p:spTree>
    <p:extLst>
      <p:ext uri="{BB962C8B-B14F-4D97-AF65-F5344CB8AC3E}">
        <p14:creationId xmlns:p14="http://schemas.microsoft.com/office/powerpoint/2010/main" val="210720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541020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flipV="1">
            <a:off x="518804" y="-857250"/>
            <a:ext cx="8106391" cy="76200"/>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41856" y="884458"/>
            <a:ext cx="4492703" cy="3416320"/>
          </a:xfrm>
        </p:spPr>
        <p:txBody>
          <a:bodyPr/>
          <a:lstStyle/>
          <a:p>
            <a:pPr algn="ctr"/>
            <a:endParaRPr lang="en-IN" sz="2000" b="1" dirty="0">
              <a:solidFill>
                <a:schemeClr val="accent6">
                  <a:lumMod val="75000"/>
                </a:schemeClr>
              </a:solidFill>
              <a:latin typeface="Arial Black" panose="020B0A04020102020204" pitchFamily="34" charset="0"/>
              <a:cs typeface="Times New Roman" panose="02020603050405020304" pitchFamily="18" charset="0"/>
            </a:endParaRPr>
          </a:p>
          <a:p>
            <a:pPr algn="ctr"/>
            <a:r>
              <a:rPr lang="en-IN" sz="2400" b="1" dirty="0">
                <a:solidFill>
                  <a:schemeClr val="accent3">
                    <a:lumMod val="60000"/>
                    <a:lumOff val="40000"/>
                  </a:schemeClr>
                </a:solidFill>
                <a:latin typeface="Algerian" panose="04020705040A02060702" pitchFamily="82" charset="0"/>
                <a:cs typeface="Times New Roman" panose="02020603050405020304" pitchFamily="18" charset="0"/>
              </a:rPr>
              <a:t>5. Performance </a:t>
            </a:r>
            <a:r>
              <a:rPr lang="en-IN" sz="2400" b="1" dirty="0" smtClean="0">
                <a:solidFill>
                  <a:schemeClr val="accent3">
                    <a:lumMod val="60000"/>
                    <a:lumOff val="40000"/>
                  </a:schemeClr>
                </a:solidFill>
                <a:latin typeface="Algerian" panose="04020705040A02060702" pitchFamily="82" charset="0"/>
                <a:cs typeface="Times New Roman" panose="02020603050405020304" pitchFamily="18" charset="0"/>
              </a:rPr>
              <a:t>requirement</a:t>
            </a:r>
            <a:endParaRPr lang="en-IN" sz="2400" dirty="0">
              <a:solidFill>
                <a:schemeClr val="accent3">
                  <a:lumMod val="60000"/>
                  <a:lumOff val="40000"/>
                </a:schemeClr>
              </a:solidFill>
              <a:latin typeface="Algerian" panose="04020705040A02060702" pitchFamily="82" charset="0"/>
              <a:cs typeface="Times New Roman" panose="02020603050405020304" pitchFamily="18" charset="0"/>
            </a:endParaRPr>
          </a:p>
          <a:p>
            <a:pPr marL="342900" indent="-342900" algn="l">
              <a:buFont typeface="+mj-lt"/>
              <a:buAutoNum type="arabicPeriod"/>
            </a:pPr>
            <a:endParaRPr lang="en-IN" sz="1600" dirty="0">
              <a:solidFill>
                <a:schemeClr val="bg1"/>
              </a:solidFill>
              <a:latin typeface="Times New Roman" panose="02020603050405020304" pitchFamily="18" charset="0"/>
              <a:cs typeface="Times New Roman" panose="02020603050405020304" pitchFamily="18" charset="0"/>
            </a:endParaRPr>
          </a:p>
          <a:p>
            <a:pPr algn="l"/>
            <a:r>
              <a:rPr lang="en-GB" sz="1600" dirty="0" smtClean="0"/>
              <a:t>	</a:t>
            </a:r>
            <a:r>
              <a:rPr lang="en-GB" sz="2000" dirty="0" smtClean="0">
                <a:solidFill>
                  <a:schemeClr val="accent6">
                    <a:lumMod val="20000"/>
                    <a:lumOff val="80000"/>
                  </a:schemeClr>
                </a:solidFill>
              </a:rPr>
              <a:t>This </a:t>
            </a:r>
            <a:r>
              <a:rPr lang="en-GB" sz="2000" dirty="0">
                <a:solidFill>
                  <a:schemeClr val="accent6">
                    <a:lumMod val="20000"/>
                    <a:lumOff val="80000"/>
                  </a:schemeClr>
                </a:solidFill>
              </a:rPr>
              <a:t>system must be fit according to the performance wise. It should use less memory and will be easily accessible by the user. Memory management should be done wisely so that none of the memory part goes wasted. </a:t>
            </a:r>
            <a:endParaRPr lang="en-IN" sz="2000" dirty="0">
              <a:solidFill>
                <a:schemeClr val="accent6">
                  <a:lumMod val="20000"/>
                  <a:lumOff val="8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3668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241858" y="836291"/>
            <a:ext cx="8521142"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518804" y="-293369"/>
            <a:ext cx="8106391" cy="45719"/>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502024" y="995468"/>
            <a:ext cx="7939396" cy="4093428"/>
          </a:xfrm>
        </p:spPr>
        <p:txBody>
          <a:bodyPr/>
          <a:lstStyle/>
          <a:p>
            <a:pPr algn="ctr"/>
            <a:r>
              <a:rPr lang="en-IN" sz="2000" b="1" dirty="0">
                <a:solidFill>
                  <a:schemeClr val="accent3">
                    <a:lumMod val="60000"/>
                    <a:lumOff val="40000"/>
                  </a:schemeClr>
                </a:solidFill>
                <a:latin typeface="Algerian" panose="04020705040A02060702" pitchFamily="82" charset="0"/>
                <a:cs typeface="Times New Roman" panose="02020603050405020304" pitchFamily="18" charset="0"/>
              </a:rPr>
              <a:t>6</a:t>
            </a:r>
            <a:r>
              <a:rPr lang="en-IN" sz="2000" b="1" dirty="0" smtClean="0">
                <a:solidFill>
                  <a:schemeClr val="accent3">
                    <a:lumMod val="60000"/>
                    <a:lumOff val="40000"/>
                  </a:schemeClr>
                </a:solidFill>
                <a:latin typeface="Algerian" panose="04020705040A02060702" pitchFamily="82" charset="0"/>
                <a:cs typeface="Times New Roman" panose="02020603050405020304" pitchFamily="18" charset="0"/>
              </a:rPr>
              <a:t>. </a:t>
            </a:r>
            <a:r>
              <a:rPr lang="en-IN" sz="2000" b="1" dirty="0">
                <a:solidFill>
                  <a:schemeClr val="accent3">
                    <a:lumMod val="60000"/>
                    <a:lumOff val="40000"/>
                  </a:schemeClr>
                </a:solidFill>
                <a:latin typeface="Algerian" panose="04020705040A02060702" pitchFamily="82" charset="0"/>
                <a:cs typeface="Times New Roman" panose="02020603050405020304" pitchFamily="18" charset="0"/>
              </a:rPr>
              <a:t>Non-functional requirements:</a:t>
            </a:r>
          </a:p>
          <a:p>
            <a:pPr algn="ctr"/>
            <a:endParaRPr lang="en-IN" sz="2000" b="1" dirty="0">
              <a:solidFill>
                <a:schemeClr val="accent6">
                  <a:lumMod val="75000"/>
                </a:schemeClr>
              </a:solidFill>
              <a:latin typeface="Arial Black" panose="020B0A04020102020204" pitchFamily="34" charset="0"/>
              <a:cs typeface="Times New Roman" panose="02020603050405020304" pitchFamily="18" charset="0"/>
            </a:endParaRPr>
          </a:p>
          <a:p>
            <a:pPr algn="ctr"/>
            <a:r>
              <a:rPr lang="en-IN" sz="2000" dirty="0">
                <a:solidFill>
                  <a:schemeClr val="accent1">
                    <a:lumMod val="40000"/>
                    <a:lumOff val="60000"/>
                  </a:schemeClr>
                </a:solidFill>
                <a:latin typeface="Algerian" panose="04020705040A02060702" pitchFamily="82" charset="0"/>
                <a:cs typeface="Times New Roman" panose="02020603050405020304" pitchFamily="18" charset="0"/>
              </a:rPr>
              <a:t>6</a:t>
            </a:r>
            <a:r>
              <a:rPr lang="en-IN" sz="2000" dirty="0" smtClean="0">
                <a:solidFill>
                  <a:schemeClr val="accent1">
                    <a:lumMod val="40000"/>
                    <a:lumOff val="60000"/>
                  </a:schemeClr>
                </a:solidFill>
                <a:latin typeface="Algerian" panose="04020705040A02060702" pitchFamily="82" charset="0"/>
                <a:cs typeface="Times New Roman" panose="02020603050405020304" pitchFamily="18" charset="0"/>
              </a:rPr>
              <a:t>.1</a:t>
            </a:r>
            <a:r>
              <a:rPr lang="en-IN" sz="2000" dirty="0" smtClean="0">
                <a:solidFill>
                  <a:schemeClr val="accent1">
                    <a:lumMod val="40000"/>
                    <a:lumOff val="60000"/>
                  </a:schemeClr>
                </a:solidFill>
                <a:latin typeface="Algerian" panose="04020705040A02060702" pitchFamily="82" charset="0"/>
              </a:rPr>
              <a:t> </a:t>
            </a:r>
            <a:r>
              <a:rPr lang="en-IN" sz="2000" dirty="0">
                <a:solidFill>
                  <a:schemeClr val="accent1">
                    <a:lumMod val="40000"/>
                    <a:lumOff val="60000"/>
                  </a:schemeClr>
                </a:solidFill>
                <a:latin typeface="Algerian" panose="04020705040A02060702" pitchFamily="82" charset="0"/>
              </a:rPr>
              <a:t>SAFETY REQUIREMENTS</a:t>
            </a:r>
            <a:endParaRPr lang="en-IN" sz="2000" dirty="0">
              <a:solidFill>
                <a:schemeClr val="accent1">
                  <a:lumMod val="40000"/>
                  <a:lumOff val="60000"/>
                </a:schemeClr>
              </a:solidFill>
              <a:latin typeface="Algerian" panose="04020705040A02060702" pitchFamily="82" charset="0"/>
              <a:cs typeface="Times New Roman" panose="02020603050405020304" pitchFamily="18" charset="0"/>
            </a:endParaRPr>
          </a:p>
          <a:p>
            <a:r>
              <a:rPr lang="en-IN" sz="1200" dirty="0">
                <a:solidFill>
                  <a:schemeClr val="accent6">
                    <a:lumMod val="20000"/>
                    <a:lumOff val="80000"/>
                  </a:schemeClr>
                </a:solidFill>
              </a:rPr>
              <a:t>Business resilience, disaster recovery, and backup As may be necessary for their operations, banks should guarantee adequate data backup. In addition, banks need to have business continuity plans that cover every part of their operations and have been thoroughly </a:t>
            </a:r>
            <a:r>
              <a:rPr lang="en-IN" sz="1200" dirty="0" smtClean="0">
                <a:solidFill>
                  <a:schemeClr val="accent6">
                    <a:lumMod val="20000"/>
                    <a:lumOff val="80000"/>
                  </a:schemeClr>
                </a:solidFill>
              </a:rPr>
              <a:t>tested. Software </a:t>
            </a:r>
            <a:r>
              <a:rPr lang="en-IN" sz="1200" dirty="0">
                <a:solidFill>
                  <a:schemeClr val="accent6">
                    <a:lumMod val="20000"/>
                    <a:lumOff val="80000"/>
                  </a:schemeClr>
                </a:solidFill>
              </a:rPr>
              <a:t>and data should both be regularly backed </a:t>
            </a:r>
            <a:r>
              <a:rPr lang="en-IN" sz="1200" dirty="0" smtClean="0">
                <a:solidFill>
                  <a:schemeClr val="accent6">
                    <a:lumMod val="20000"/>
                    <a:lumOff val="80000"/>
                  </a:schemeClr>
                </a:solidFill>
              </a:rPr>
              <a:t>up. To </a:t>
            </a:r>
            <a:r>
              <a:rPr lang="en-IN" sz="1200" dirty="0">
                <a:solidFill>
                  <a:schemeClr val="accent6">
                    <a:lumMod val="20000"/>
                    <a:lumOff val="80000"/>
                  </a:schemeClr>
                </a:solidFill>
              </a:rPr>
              <a:t>ensure company continuity, an off-site backup is required for recovery from significant failures and disasters.</a:t>
            </a:r>
          </a:p>
          <a:p>
            <a:pPr algn="just"/>
            <a:endParaRPr lang="en-IN" sz="2000"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accent1">
                    <a:lumMod val="40000"/>
                    <a:lumOff val="60000"/>
                  </a:schemeClr>
                </a:solidFill>
                <a:latin typeface="Algerian" panose="04020705040A02060702" pitchFamily="82" charset="0"/>
                <a:cs typeface="Times New Roman" panose="02020603050405020304" pitchFamily="18" charset="0"/>
              </a:rPr>
              <a:t>6</a:t>
            </a:r>
            <a:r>
              <a:rPr lang="en-IN" sz="2000" b="1" dirty="0" smtClean="0">
                <a:solidFill>
                  <a:schemeClr val="accent1">
                    <a:lumMod val="40000"/>
                    <a:lumOff val="60000"/>
                  </a:schemeClr>
                </a:solidFill>
                <a:latin typeface="Algerian" panose="04020705040A02060702" pitchFamily="82" charset="0"/>
                <a:cs typeface="Times New Roman" panose="02020603050405020304" pitchFamily="18" charset="0"/>
              </a:rPr>
              <a:t>.2</a:t>
            </a:r>
            <a:r>
              <a:rPr lang="en-IN" sz="2000" dirty="0" smtClean="0">
                <a:solidFill>
                  <a:schemeClr val="accent1">
                    <a:lumMod val="40000"/>
                    <a:lumOff val="60000"/>
                  </a:schemeClr>
                </a:solidFill>
                <a:latin typeface="Algerian" panose="04020705040A02060702" pitchFamily="82" charset="0"/>
              </a:rPr>
              <a:t> </a:t>
            </a:r>
            <a:r>
              <a:rPr lang="en-IN" sz="2000" dirty="0">
                <a:solidFill>
                  <a:schemeClr val="accent1">
                    <a:lumMod val="40000"/>
                    <a:lumOff val="60000"/>
                  </a:schemeClr>
                </a:solidFill>
                <a:latin typeface="Algerian" panose="04020705040A02060702" pitchFamily="82" charset="0"/>
              </a:rPr>
              <a:t>SECURITY REQUIREMENTS</a:t>
            </a:r>
            <a:endParaRPr lang="en-IN" sz="2000" b="1" dirty="0">
              <a:solidFill>
                <a:schemeClr val="accent1">
                  <a:lumMod val="40000"/>
                  <a:lumOff val="60000"/>
                </a:schemeClr>
              </a:solidFill>
              <a:latin typeface="Algerian" panose="04020705040A02060702" pitchFamily="82" charset="0"/>
              <a:cs typeface="Times New Roman" panose="02020603050405020304" pitchFamily="18" charset="0"/>
            </a:endParaRPr>
          </a:p>
          <a:p>
            <a:pPr algn="just"/>
            <a:endParaRPr lang="en-IN" sz="2000" dirty="0">
              <a:solidFill>
                <a:schemeClr val="bg1"/>
              </a:solidFill>
              <a:latin typeface="Times New Roman" panose="02020603050405020304" pitchFamily="18" charset="0"/>
              <a:cs typeface="Times New Roman" panose="02020603050405020304" pitchFamily="18" charset="0"/>
            </a:endParaRPr>
          </a:p>
          <a:p>
            <a:pPr lvl="0"/>
            <a:r>
              <a:rPr lang="en-IN" sz="1200" dirty="0">
                <a:solidFill>
                  <a:schemeClr val="accent6">
                    <a:lumMod val="20000"/>
                    <a:lumOff val="80000"/>
                  </a:schemeClr>
                </a:solidFill>
              </a:rPr>
              <a:t>Account ID and Password(PIN) Protection</a:t>
            </a:r>
          </a:p>
          <a:p>
            <a:pPr lvl="0"/>
            <a:r>
              <a:rPr lang="en-IN" sz="1200" dirty="0">
                <a:solidFill>
                  <a:schemeClr val="accent6">
                    <a:lumMod val="20000"/>
                    <a:lumOff val="80000"/>
                  </a:schemeClr>
                </a:solidFill>
              </a:rPr>
              <a:t>Auto Timeout Screen Blanking</a:t>
            </a:r>
          </a:p>
          <a:p>
            <a:pPr lvl="0"/>
            <a:r>
              <a:rPr lang="en-IN" sz="1200" dirty="0">
                <a:solidFill>
                  <a:schemeClr val="accent6">
                    <a:lumMod val="20000"/>
                    <a:lumOff val="80000"/>
                  </a:schemeClr>
                </a:solidFill>
              </a:rPr>
              <a:t>Sign-off Button</a:t>
            </a:r>
          </a:p>
          <a:p>
            <a:pPr lvl="0"/>
            <a:r>
              <a:rPr lang="en-IN" sz="1200" dirty="0">
                <a:solidFill>
                  <a:schemeClr val="accent6">
                    <a:lumMod val="20000"/>
                    <a:lumOff val="80000"/>
                  </a:schemeClr>
                </a:solidFill>
              </a:rPr>
              <a:t>Failed Log-on attempts</a:t>
            </a:r>
          </a:p>
          <a:p>
            <a:pPr lvl="0"/>
            <a:r>
              <a:rPr lang="en-IN" sz="1200" dirty="0">
                <a:solidFill>
                  <a:schemeClr val="accent6">
                    <a:lumMod val="20000"/>
                    <a:lumOff val="80000"/>
                  </a:schemeClr>
                </a:solidFill>
              </a:rPr>
              <a:t>Encryption</a:t>
            </a:r>
          </a:p>
          <a:p>
            <a:pPr algn="just"/>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55827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39837" y="857113"/>
            <a:ext cx="883920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flipV="1">
            <a:off x="518804" y="-400050"/>
            <a:ext cx="8106391" cy="228600"/>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41856" y="1314453"/>
            <a:ext cx="8383339" cy="3939540"/>
          </a:xfrm>
        </p:spPr>
        <p:txBody>
          <a:bodyPr/>
          <a:lstStyle/>
          <a:p>
            <a:pPr algn="ctr"/>
            <a:r>
              <a:rPr lang="en-IN" sz="2000" b="1" dirty="0">
                <a:solidFill>
                  <a:schemeClr val="accent1">
                    <a:lumMod val="60000"/>
                    <a:lumOff val="40000"/>
                  </a:schemeClr>
                </a:solidFill>
                <a:latin typeface="Algerian" panose="04020705040A02060702" pitchFamily="82" charset="0"/>
                <a:cs typeface="Times New Roman" panose="02020603050405020304" pitchFamily="18" charset="0"/>
              </a:rPr>
              <a:t>6</a:t>
            </a:r>
            <a:r>
              <a:rPr lang="en-IN" sz="2000" b="1" dirty="0" smtClean="0">
                <a:solidFill>
                  <a:schemeClr val="accent1">
                    <a:lumMod val="60000"/>
                    <a:lumOff val="40000"/>
                  </a:schemeClr>
                </a:solidFill>
                <a:latin typeface="Algerian" panose="04020705040A02060702" pitchFamily="82" charset="0"/>
                <a:cs typeface="Times New Roman" panose="02020603050405020304" pitchFamily="18" charset="0"/>
              </a:rPr>
              <a:t>.3 </a:t>
            </a:r>
            <a:r>
              <a:rPr lang="en-IN" sz="2000" dirty="0" smtClean="0">
                <a:solidFill>
                  <a:schemeClr val="accent1">
                    <a:lumMod val="60000"/>
                    <a:lumOff val="40000"/>
                  </a:schemeClr>
                </a:solidFill>
                <a:latin typeface="Algerian" panose="04020705040A02060702" pitchFamily="82" charset="0"/>
              </a:rPr>
              <a:t>Performance </a:t>
            </a:r>
            <a:r>
              <a:rPr lang="en-IN" sz="2000" dirty="0">
                <a:solidFill>
                  <a:schemeClr val="accent1">
                    <a:lumMod val="60000"/>
                    <a:lumOff val="40000"/>
                  </a:schemeClr>
                </a:solidFill>
                <a:latin typeface="Algerian" panose="04020705040A02060702" pitchFamily="82" charset="0"/>
              </a:rPr>
              <a:t>constraints: </a:t>
            </a:r>
            <a:endParaRPr lang="en-IN" sz="2000" dirty="0" smtClean="0">
              <a:solidFill>
                <a:schemeClr val="accent1">
                  <a:lumMod val="60000"/>
                  <a:lumOff val="40000"/>
                </a:schemeClr>
              </a:solidFill>
              <a:latin typeface="Algerian" panose="04020705040A02060702" pitchFamily="82" charset="0"/>
            </a:endParaRPr>
          </a:p>
          <a:p>
            <a:pPr algn="ctr"/>
            <a:r>
              <a:rPr lang="en-GB" sz="2000" dirty="0">
                <a:solidFill>
                  <a:schemeClr val="accent6">
                    <a:lumMod val="20000"/>
                    <a:lumOff val="80000"/>
                  </a:schemeClr>
                </a:solidFill>
              </a:rPr>
              <a:t>This system must be fit according to the performance wise. It should use less memory and will be easily accessible by the user. Memory management should be done wisely so that none of the memory part goes wasted. </a:t>
            </a:r>
            <a:endParaRPr lang="en-IN" sz="2000" dirty="0">
              <a:solidFill>
                <a:schemeClr val="accent6">
                  <a:lumMod val="20000"/>
                  <a:lumOff val="80000"/>
                </a:schemeClr>
              </a:solidFill>
              <a:latin typeface="Algerian" panose="04020705040A02060702" pitchFamily="82" charset="0"/>
              <a:cs typeface="Times New Roman" panose="02020603050405020304" pitchFamily="18" charset="0"/>
            </a:endParaRPr>
          </a:p>
          <a:p>
            <a:pPr algn="just"/>
            <a:endParaRPr lang="en-IN" sz="2000"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accent1">
                    <a:lumMod val="60000"/>
                    <a:lumOff val="40000"/>
                  </a:schemeClr>
                </a:solidFill>
                <a:latin typeface="Algerian" panose="04020705040A02060702" pitchFamily="82" charset="0"/>
                <a:cs typeface="Times New Roman" panose="02020603050405020304" pitchFamily="18" charset="0"/>
              </a:rPr>
              <a:t>6</a:t>
            </a:r>
            <a:r>
              <a:rPr lang="en-IN" sz="2000" b="1" dirty="0" smtClean="0">
                <a:solidFill>
                  <a:schemeClr val="accent1">
                    <a:lumMod val="60000"/>
                    <a:lumOff val="40000"/>
                  </a:schemeClr>
                </a:solidFill>
                <a:latin typeface="Algerian" panose="04020705040A02060702" pitchFamily="82" charset="0"/>
                <a:cs typeface="Times New Roman" panose="02020603050405020304" pitchFamily="18" charset="0"/>
              </a:rPr>
              <a:t>.4 </a:t>
            </a:r>
            <a:r>
              <a:rPr lang="en-GB" sz="2000" dirty="0">
                <a:solidFill>
                  <a:schemeClr val="accent1">
                    <a:lumMod val="60000"/>
                    <a:lumOff val="40000"/>
                  </a:schemeClr>
                </a:solidFill>
                <a:latin typeface="Algerian" panose="04020705040A02060702" pitchFamily="82" charset="0"/>
              </a:rPr>
              <a:t>Hardware limitations: </a:t>
            </a:r>
            <a:endParaRPr lang="en-GB" sz="2000" dirty="0" smtClean="0">
              <a:solidFill>
                <a:schemeClr val="accent1">
                  <a:lumMod val="60000"/>
                  <a:lumOff val="40000"/>
                </a:schemeClr>
              </a:solidFill>
              <a:latin typeface="Algerian" panose="04020705040A02060702" pitchFamily="82" charset="0"/>
            </a:endParaRPr>
          </a:p>
          <a:p>
            <a:pPr algn="l"/>
            <a:r>
              <a:rPr lang="en-GB" sz="2000" dirty="0" smtClean="0"/>
              <a:t>	</a:t>
            </a:r>
            <a:r>
              <a:rPr lang="en-GB" sz="2000" dirty="0" smtClean="0">
                <a:solidFill>
                  <a:schemeClr val="accent6">
                    <a:lumMod val="20000"/>
                    <a:lumOff val="80000"/>
                  </a:schemeClr>
                </a:solidFill>
              </a:rPr>
              <a:t>It </a:t>
            </a:r>
            <a:r>
              <a:rPr lang="en-GB" sz="2000" dirty="0">
                <a:solidFill>
                  <a:schemeClr val="accent6">
                    <a:lumMod val="20000"/>
                    <a:lumOff val="80000"/>
                  </a:schemeClr>
                </a:solidFill>
              </a:rPr>
              <a:t>should be designed in such a way that cheap hardware must be installed to access and use it effectively. It should be platform independent. There should be no hardware limitations. In should be designed to work with the low specification hardware so that it could easily work with the high specification hardware. </a:t>
            </a:r>
            <a:endParaRPr lang="en-IN" sz="2000"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gn="just"/>
            <a:endParaRPr lang="en-IN" dirty="0">
              <a:solidFill>
                <a:schemeClr val="accent6">
                  <a:lumMod val="20000"/>
                  <a:lumOff val="80000"/>
                </a:schemeClr>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0676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397" y="-985"/>
            <a:ext cx="9144793" cy="5145470"/>
          </a:xfrm>
          <a:prstGeom prst="rect">
            <a:avLst/>
          </a:prstGeom>
        </p:spPr>
      </p:pic>
      <p:pic>
        <p:nvPicPr>
          <p:cNvPr id="5" name="Picture 4"/>
          <p:cNvPicPr>
            <a:picLocks noChangeAspect="1"/>
          </p:cNvPicPr>
          <p:nvPr/>
        </p:nvPicPr>
        <p:blipFill>
          <a:blip r:embed="rId3"/>
          <a:stretch>
            <a:fillRect/>
          </a:stretch>
        </p:blipFill>
        <p:spPr>
          <a:xfrm>
            <a:off x="279667" y="611640"/>
            <a:ext cx="8263151" cy="4101963"/>
          </a:xfrm>
          <a:prstGeom prst="rect">
            <a:avLst/>
          </a:prstGeom>
        </p:spPr>
      </p:pic>
      <p:sp>
        <p:nvSpPr>
          <p:cNvPr id="6" name="TextBox 5"/>
          <p:cNvSpPr txBox="1"/>
          <p:nvPr/>
        </p:nvSpPr>
        <p:spPr>
          <a:xfrm>
            <a:off x="610321" y="887457"/>
            <a:ext cx="7657911" cy="2000548"/>
          </a:xfrm>
          <a:prstGeom prst="rect">
            <a:avLst/>
          </a:prstGeom>
          <a:noFill/>
        </p:spPr>
        <p:txBody>
          <a:bodyPr wrap="square" rtlCol="0">
            <a:spAutoFit/>
          </a:bodyPr>
          <a:lstStyle/>
          <a:p>
            <a:pPr algn="ctr"/>
            <a:r>
              <a:rPr lang="en-US" sz="2400" b="1" dirty="0" smtClean="0">
                <a:solidFill>
                  <a:schemeClr val="accent1">
                    <a:lumMod val="40000"/>
                    <a:lumOff val="60000"/>
                  </a:schemeClr>
                </a:solidFill>
                <a:latin typeface="Algerian" panose="04020705040A02060702" pitchFamily="82" charset="0"/>
                <a:cs typeface="Times New Roman" panose="02020603050405020304" pitchFamily="18" charset="0"/>
              </a:rPr>
              <a:t>6</a:t>
            </a:r>
            <a:r>
              <a:rPr lang="en-US" sz="2400" b="1" dirty="0" smtClean="0">
                <a:solidFill>
                  <a:schemeClr val="accent1">
                    <a:lumMod val="40000"/>
                    <a:lumOff val="60000"/>
                  </a:schemeClr>
                </a:solidFill>
                <a:latin typeface="Algerian" panose="04020705040A02060702" pitchFamily="82" charset="0"/>
                <a:cs typeface="Times New Roman" panose="02020603050405020304" pitchFamily="18" charset="0"/>
              </a:rPr>
              <a:t>.5 </a:t>
            </a:r>
            <a:r>
              <a:rPr lang="en-GB" sz="2400" dirty="0" smtClean="0">
                <a:solidFill>
                  <a:schemeClr val="accent1">
                    <a:lumMod val="40000"/>
                    <a:lumOff val="60000"/>
                  </a:schemeClr>
                </a:solidFill>
                <a:latin typeface="Algerian" panose="04020705040A02060702" pitchFamily="82" charset="0"/>
              </a:rPr>
              <a:t>Maintainable</a:t>
            </a:r>
            <a:r>
              <a:rPr lang="en-GB" sz="2400" dirty="0">
                <a:solidFill>
                  <a:schemeClr val="accent1">
                    <a:lumMod val="40000"/>
                    <a:lumOff val="60000"/>
                  </a:schemeClr>
                </a:solidFill>
                <a:latin typeface="Algerian" panose="04020705040A02060702" pitchFamily="82" charset="0"/>
              </a:rPr>
              <a:t>: </a:t>
            </a:r>
            <a:endParaRPr lang="en-GB" sz="2400" dirty="0" smtClean="0">
              <a:solidFill>
                <a:schemeClr val="accent1">
                  <a:lumMod val="40000"/>
                  <a:lumOff val="60000"/>
                </a:schemeClr>
              </a:solidFill>
              <a:latin typeface="Algerian" panose="04020705040A02060702" pitchFamily="82" charset="0"/>
            </a:endParaRPr>
          </a:p>
          <a:p>
            <a:pPr algn="ctr"/>
            <a:endParaRPr lang="en-GB" sz="2000" dirty="0"/>
          </a:p>
          <a:p>
            <a:pPr algn="ctr"/>
            <a:endParaRPr lang="en-GB" sz="2000" dirty="0" smtClean="0"/>
          </a:p>
          <a:p>
            <a:pPr algn="ctr"/>
            <a:endParaRPr lang="en-GB" sz="2000" dirty="0"/>
          </a:p>
          <a:p>
            <a:pPr algn="ctr"/>
            <a:r>
              <a:rPr lang="en-GB" sz="2000" dirty="0" smtClean="0">
                <a:solidFill>
                  <a:schemeClr val="accent6">
                    <a:lumMod val="20000"/>
                    <a:lumOff val="80000"/>
                  </a:schemeClr>
                </a:solidFill>
              </a:rPr>
              <a:t>Each </a:t>
            </a:r>
            <a:r>
              <a:rPr lang="en-GB" sz="2000" dirty="0">
                <a:solidFill>
                  <a:schemeClr val="accent6">
                    <a:lumMod val="20000"/>
                    <a:lumOff val="80000"/>
                  </a:schemeClr>
                </a:solidFill>
              </a:rPr>
              <a:t>of the modules should be designed in such a way that a new module can easily be integrated with it. </a:t>
            </a:r>
            <a:endParaRPr lang="en-US" sz="2000" b="1" dirty="0">
              <a:solidFill>
                <a:schemeClr val="accent6">
                  <a:lumMod val="20000"/>
                  <a:lumOff val="80000"/>
                </a:schemeClr>
              </a:solidFill>
              <a:latin typeface="Arial Black" panose="020B0A04020102020204" pitchFamily="34" charset="0"/>
              <a:cs typeface="Times New Roman" panose="02020603050405020304" pitchFamily="18" charset="0"/>
            </a:endParaRPr>
          </a:p>
        </p:txBody>
      </p:sp>
      <p:sp>
        <p:nvSpPr>
          <p:cNvPr id="7" name="TextBox 6"/>
          <p:cNvSpPr txBox="1"/>
          <p:nvPr/>
        </p:nvSpPr>
        <p:spPr>
          <a:xfrm>
            <a:off x="560734" y="1614201"/>
            <a:ext cx="7757084" cy="646331"/>
          </a:xfrm>
          <a:prstGeom prst="rect">
            <a:avLst/>
          </a:prstGeom>
          <a:noFill/>
        </p:spPr>
        <p:txBody>
          <a:bodyPr wrap="square" rtlCol="0">
            <a:spAutoFit/>
          </a:bodyPr>
          <a:lstStyle/>
          <a:p>
            <a:pPr algn="just"/>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2102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07" y="1"/>
            <a:ext cx="9143999" cy="5143499"/>
          </a:xfrm>
          <a:prstGeom prst="rect">
            <a:avLst/>
          </a:prstGeom>
        </p:spPr>
      </p:pic>
      <p:grpSp>
        <p:nvGrpSpPr>
          <p:cNvPr id="3" name="object 3"/>
          <p:cNvGrpSpPr/>
          <p:nvPr/>
        </p:nvGrpSpPr>
        <p:grpSpPr>
          <a:xfrm>
            <a:off x="39837" y="857113"/>
            <a:ext cx="883920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518804" y="-628650"/>
            <a:ext cx="8106391" cy="76200"/>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152401" y="1038884"/>
            <a:ext cx="8381999" cy="3830985"/>
          </a:xfrm>
        </p:spPr>
        <p:txBody>
          <a:bodyPr/>
          <a:lstStyle/>
          <a:p>
            <a:pPr lvl="3" algn="ctr">
              <a:lnSpc>
                <a:spcPct val="107000"/>
              </a:lnSpc>
              <a:spcAft>
                <a:spcPts val="800"/>
              </a:spcAft>
            </a:pPr>
            <a:r>
              <a:rPr lang="en-US" sz="2000" b="1" dirty="0" smtClean="0">
                <a:solidFill>
                  <a:schemeClr val="accent3">
                    <a:lumMod val="75000"/>
                  </a:schemeClr>
                </a:solidFill>
                <a:effectLst/>
                <a:latin typeface="Algerian" panose="04020705040A02060702" pitchFamily="82" charset="0"/>
                <a:ea typeface="Calibri" panose="020F0502020204030204" pitchFamily="34" charset="0"/>
                <a:cs typeface="Times New Roman" panose="02020603050405020304" pitchFamily="18" charset="0"/>
              </a:rPr>
              <a:t>7. Preliminary </a:t>
            </a:r>
            <a:r>
              <a:rPr lang="en-US" sz="2000" b="1" dirty="0">
                <a:solidFill>
                  <a:schemeClr val="accent3">
                    <a:lumMod val="75000"/>
                  </a:schemeClr>
                </a:solidFill>
                <a:effectLst/>
                <a:latin typeface="Algerian" panose="04020705040A02060702" pitchFamily="82" charset="0"/>
                <a:ea typeface="Calibri" panose="020F0502020204030204" pitchFamily="34" charset="0"/>
                <a:cs typeface="Times New Roman" panose="02020603050405020304" pitchFamily="18" charset="0"/>
              </a:rPr>
              <a:t>schedule:</a:t>
            </a:r>
          </a:p>
          <a:p>
            <a:pPr algn="ctr">
              <a:lnSpc>
                <a:spcPct val="107000"/>
              </a:lnSpc>
              <a:spcAft>
                <a:spcPts val="800"/>
              </a:spcAft>
            </a:pPr>
            <a:endParaRPr lang="en-US" sz="2400" b="1" dirty="0">
              <a:solidFill>
                <a:schemeClr val="accent6">
                  <a:lumMod val="75000"/>
                </a:schemeClr>
              </a:solidFill>
              <a:effectLst/>
              <a:latin typeface="Arial Black" panose="020B0A040201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accent6">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estimated time for this website will be approximately 2-3 months.</a:t>
            </a:r>
          </a:p>
          <a:p>
            <a:pPr algn="ctr">
              <a:lnSpc>
                <a:spcPct val="107000"/>
              </a:lnSpc>
              <a:spcAft>
                <a:spcPts val="800"/>
              </a:spcAft>
            </a:pPr>
            <a:endPar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2400" b="1" dirty="0">
                <a:solidFill>
                  <a:schemeClr val="accent3">
                    <a:lumMod val="75000"/>
                  </a:schemeClr>
                </a:solidFill>
                <a:latin typeface="Algerian" panose="04020705040A02060702" pitchFamily="82" charset="0"/>
                <a:ea typeface="Calibri" panose="020F0502020204030204" pitchFamily="34" charset="0"/>
                <a:cs typeface="Times New Roman" panose="02020603050405020304" pitchFamily="18" charset="0"/>
              </a:rPr>
              <a:t>Estimated </a:t>
            </a:r>
            <a:r>
              <a:rPr lang="en-US" sz="2400" b="1" dirty="0">
                <a:solidFill>
                  <a:schemeClr val="accent3">
                    <a:lumMod val="75000"/>
                  </a:schemeClr>
                </a:solidFill>
                <a:effectLst/>
                <a:latin typeface="Algerian" panose="04020705040A02060702" pitchFamily="82" charset="0"/>
                <a:ea typeface="Calibri" panose="020F0502020204030204" pitchFamily="34" charset="0"/>
                <a:cs typeface="Times New Roman" panose="02020603050405020304" pitchFamily="18" charset="0"/>
              </a:rPr>
              <a:t>Budget:</a:t>
            </a:r>
          </a:p>
          <a:p>
            <a:pPr algn="ctr">
              <a:lnSpc>
                <a:spcPct val="107000"/>
              </a:lnSpc>
              <a:spcAft>
                <a:spcPts val="800"/>
              </a:spcAft>
            </a:pPr>
            <a:endParaRPr lang="en-US" sz="2400" b="1" dirty="0">
              <a:solidFill>
                <a:schemeClr val="accent6">
                  <a:lumMod val="75000"/>
                </a:schemeClr>
              </a:solidFill>
              <a:effectLst/>
              <a:latin typeface="Arial Black" panose="020B0A040201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estimated budget for our blog website will be from </a:t>
            </a:r>
            <a:r>
              <a:rPr lang="en-US"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50,000-1,10,000</a:t>
            </a:r>
            <a:r>
              <a:rPr lang="en-US"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29777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9143999" cy="5143499"/>
          </a:xfrm>
          <a:prstGeom prst="rect">
            <a:avLst/>
          </a:prstGeom>
        </p:spPr>
      </p:pic>
      <p:grpSp>
        <p:nvGrpSpPr>
          <p:cNvPr id="3" name="object 3"/>
          <p:cNvGrpSpPr/>
          <p:nvPr/>
        </p:nvGrpSpPr>
        <p:grpSpPr>
          <a:xfrm>
            <a:off x="39837" y="857113"/>
            <a:ext cx="883920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flipV="1">
            <a:off x="518804" y="-857250"/>
            <a:ext cx="8106391" cy="62928"/>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64963" y="1127445"/>
            <a:ext cx="8383339" cy="2966325"/>
          </a:xfrm>
        </p:spPr>
        <p:txBody>
          <a:bodyPr/>
          <a:lstStyle/>
          <a:p>
            <a:pPr algn="ctr">
              <a:lnSpc>
                <a:spcPct val="107000"/>
              </a:lnSpc>
              <a:spcAft>
                <a:spcPts val="800"/>
              </a:spcAft>
            </a:pPr>
            <a:r>
              <a:rPr lang="en-US" sz="2000" b="1" dirty="0">
                <a:solidFill>
                  <a:schemeClr val="accent3">
                    <a:lumMod val="75000"/>
                  </a:schemeClr>
                </a:solidFill>
                <a:latin typeface="Algerian" panose="04020705040A02060702" pitchFamily="82" charset="0"/>
                <a:ea typeface="Calibri" panose="020F0502020204030204" pitchFamily="34" charset="0"/>
                <a:cs typeface="Times New Roman" panose="02020603050405020304" pitchFamily="18" charset="0"/>
              </a:rPr>
              <a:t>8</a:t>
            </a:r>
            <a:r>
              <a:rPr lang="en-US" sz="2400" b="1" dirty="0" smtClean="0">
                <a:solidFill>
                  <a:schemeClr val="accent3">
                    <a:lumMod val="75000"/>
                  </a:schemeClr>
                </a:solidFill>
                <a:effectLst/>
                <a:latin typeface="Algerian" panose="04020705040A02060702" pitchFamily="82" charset="0"/>
                <a:ea typeface="Calibri" panose="020F0502020204030204" pitchFamily="34" charset="0"/>
                <a:cs typeface="Times New Roman" panose="02020603050405020304" pitchFamily="18" charset="0"/>
              </a:rPr>
              <a:t>. </a:t>
            </a:r>
            <a:r>
              <a:rPr lang="en-US" sz="2400" b="1" dirty="0">
                <a:solidFill>
                  <a:schemeClr val="accent3">
                    <a:lumMod val="75000"/>
                  </a:schemeClr>
                </a:solidFill>
                <a:latin typeface="Algerian" panose="04020705040A02060702" pitchFamily="82" charset="0"/>
                <a:ea typeface="Calibri" panose="020F0502020204030204" pitchFamily="34" charset="0"/>
                <a:cs typeface="Times New Roman" panose="02020603050405020304" pitchFamily="18" charset="0"/>
              </a:rPr>
              <a:t>Appendices:</a:t>
            </a:r>
          </a:p>
          <a:p>
            <a:pPr>
              <a:lnSpc>
                <a:spcPct val="107000"/>
              </a:lnSpc>
              <a:spcAft>
                <a:spcPts val="800"/>
              </a:spcAft>
            </a:pPr>
            <a:endPar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IN" sz="2000" dirty="0" smtClean="0">
                <a:solidFill>
                  <a:schemeClr val="accent1">
                    <a:lumMod val="60000"/>
                    <a:lumOff val="40000"/>
                  </a:schemeClr>
                </a:solidFill>
                <a:latin typeface="Showcard Gothic" panose="04020904020102020604" pitchFamily="82" charset="0"/>
                <a:cs typeface="Times New Roman" panose="02020603050405020304" pitchFamily="18" charset="0"/>
              </a:rPr>
              <a:t>Reference</a:t>
            </a:r>
            <a:r>
              <a:rPr lang="en-IN" sz="2000" dirty="0">
                <a:solidFill>
                  <a:schemeClr val="accent1">
                    <a:lumMod val="60000"/>
                    <a:lumOff val="40000"/>
                  </a:schemeClr>
                </a:solidFill>
                <a:latin typeface="Showcard Gothic" panose="04020904020102020604" pitchFamily="82" charset="0"/>
                <a:cs typeface="Times New Roman" panose="02020603050405020304" pitchFamily="18" charset="0"/>
              </a:rPr>
              <a:t>: </a:t>
            </a:r>
            <a:r>
              <a:rPr lang="en-IN" sz="2000" dirty="0" smtClean="0">
                <a:solidFill>
                  <a:schemeClr val="accent6">
                    <a:lumMod val="20000"/>
                    <a:lumOff val="80000"/>
                  </a:schemeClr>
                </a:solidFill>
                <a:latin typeface="Times New Roman" panose="02020603050405020304" pitchFamily="18" charset="0"/>
                <a:cs typeface="Times New Roman" panose="02020603050405020304" pitchFamily="18" charset="0"/>
                <a:hlinkClick r:id="rId4"/>
              </a:rPr>
              <a:t>www.google.com</a:t>
            </a:r>
            <a:endParaRPr lang="en-IN" sz="2000" dirty="0" smtClean="0">
              <a:solidFill>
                <a:schemeClr val="accent6">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dirty="0">
                <a:solidFill>
                  <a:schemeClr val="accent6">
                    <a:lumMod val="20000"/>
                    <a:lumOff val="80000"/>
                  </a:schemeClr>
                </a:solidFill>
                <a:latin typeface="Times New Roman" panose="02020603050405020304" pitchFamily="18" charset="0"/>
                <a:cs typeface="Times New Roman" panose="02020603050405020304" pitchFamily="18" charset="0"/>
              </a:rPr>
              <a:t> </a:t>
            </a:r>
            <a:r>
              <a:rPr lang="en-GB" sz="2000" dirty="0" smtClean="0">
                <a:solidFill>
                  <a:schemeClr val="accent6">
                    <a:lumMod val="20000"/>
                    <a:lumOff val="80000"/>
                  </a:schemeClr>
                </a:solidFill>
                <a:latin typeface="Times New Roman" panose="02020603050405020304" pitchFamily="18" charset="0"/>
                <a:cs typeface="Times New Roman" panose="02020603050405020304" pitchFamily="18" charset="0"/>
              </a:rPr>
              <a:t>                        </a:t>
            </a:r>
            <a:r>
              <a:rPr lang="en-GB" sz="2000" dirty="0" smtClean="0">
                <a:solidFill>
                  <a:schemeClr val="accent6">
                    <a:lumMod val="20000"/>
                    <a:lumOff val="80000"/>
                  </a:schemeClr>
                </a:solidFill>
                <a:latin typeface="Times New Roman" panose="02020603050405020304" pitchFamily="18" charset="0"/>
                <a:cs typeface="Times New Roman" panose="02020603050405020304" pitchFamily="18" charset="0"/>
                <a:hlinkClick r:id="rId5"/>
              </a:rPr>
              <a:t>www.Wikipedia.com</a:t>
            </a:r>
            <a:endParaRPr lang="en-GB" sz="2000" dirty="0" smtClean="0">
              <a:solidFill>
                <a:schemeClr val="accent6">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dirty="0" smtClean="0">
                <a:solidFill>
                  <a:schemeClr val="accent1">
                    <a:lumMod val="60000"/>
                    <a:lumOff val="40000"/>
                  </a:schemeClr>
                </a:solidFill>
                <a:latin typeface="Snap ITC" panose="04040A07060A02020202" pitchFamily="82" charset="0"/>
                <a:cs typeface="Times New Roman" panose="02020603050405020304" pitchFamily="18" charset="0"/>
              </a:rPr>
              <a:t>Books:</a:t>
            </a:r>
          </a:p>
          <a:p>
            <a:pPr marL="342900" indent="-342900">
              <a:buFont typeface="Arial" panose="020B0604020202020204" pitchFamily="34" charset="0"/>
              <a:buChar char="•"/>
            </a:pPr>
            <a:endParaRPr lang="en-GB" sz="2000" dirty="0">
              <a:solidFill>
                <a:schemeClr val="accent1">
                  <a:lumMod val="60000"/>
                  <a:lumOff val="40000"/>
                </a:schemeClr>
              </a:solidFill>
              <a:latin typeface="Snap ITC" panose="04040A07060A02020202" pitchFamily="82" charset="0"/>
              <a:cs typeface="Times New Roman" panose="02020603050405020304" pitchFamily="18" charset="0"/>
            </a:endParaRPr>
          </a:p>
          <a:p>
            <a:pPr marL="342900" indent="-342900">
              <a:buFont typeface="Arial" panose="020B0604020202020204" pitchFamily="34" charset="0"/>
              <a:buChar char="•"/>
            </a:pPr>
            <a:r>
              <a:rPr lang="en-GB" sz="2000" dirty="0" smtClean="0">
                <a:solidFill>
                  <a:schemeClr val="accent6">
                    <a:lumMod val="20000"/>
                    <a:lumOff val="80000"/>
                  </a:schemeClr>
                </a:solidFill>
                <a:cs typeface="Times New Roman" panose="02020603050405020304" pitchFamily="18" charset="0"/>
              </a:rPr>
              <a:t>Fundamental of Software Engineering By </a:t>
            </a:r>
            <a:r>
              <a:rPr lang="en-IN" dirty="0" smtClean="0">
                <a:solidFill>
                  <a:schemeClr val="accent6">
                    <a:lumMod val="20000"/>
                    <a:lumOff val="80000"/>
                  </a:schemeClr>
                </a:solidFill>
                <a:cs typeface="Times New Roman" panose="02020603050405020304" pitchFamily="18" charset="0"/>
              </a:rPr>
              <a:t>Rajiv Mall</a:t>
            </a:r>
          </a:p>
          <a:p>
            <a:pPr marL="342900" indent="-342900">
              <a:buFont typeface="Arial" panose="020B0604020202020204" pitchFamily="34" charset="0"/>
              <a:buChar char="•"/>
            </a:pPr>
            <a:r>
              <a:rPr lang="en-GB" sz="2000" dirty="0" smtClean="0">
                <a:solidFill>
                  <a:schemeClr val="accent6">
                    <a:lumMod val="20000"/>
                    <a:lumOff val="80000"/>
                  </a:schemeClr>
                </a:solidFill>
                <a:cs typeface="Times New Roman" panose="02020603050405020304" pitchFamily="18" charset="0"/>
              </a:rPr>
              <a:t>Software Engineering: A practitioner’s approach Ed. By Pressman, Roger.</a:t>
            </a:r>
          </a:p>
        </p:txBody>
      </p:sp>
    </p:spTree>
    <p:extLst>
      <p:ext uri="{BB962C8B-B14F-4D97-AF65-F5344CB8AC3E}">
        <p14:creationId xmlns:p14="http://schemas.microsoft.com/office/powerpoint/2010/main" val="175861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object 3"/>
          <p:cNvSpPr/>
          <p:nvPr/>
        </p:nvSpPr>
        <p:spPr>
          <a:xfrm>
            <a:off x="2240495" y="1407884"/>
            <a:ext cx="4812030" cy="76835"/>
          </a:xfrm>
          <a:custGeom>
            <a:avLst/>
            <a:gdLst/>
            <a:ahLst/>
            <a:cxnLst/>
            <a:rect l="l" t="t" r="r" b="b"/>
            <a:pathLst>
              <a:path w="4812030" h="76834">
                <a:moveTo>
                  <a:pt x="4811570" y="76669"/>
                </a:moveTo>
                <a:lnTo>
                  <a:pt x="0" y="76669"/>
                </a:lnTo>
                <a:lnTo>
                  <a:pt x="0" y="0"/>
                </a:lnTo>
                <a:lnTo>
                  <a:pt x="4811570" y="0"/>
                </a:lnTo>
                <a:lnTo>
                  <a:pt x="4811570" y="76669"/>
                </a:lnTo>
                <a:close/>
              </a:path>
            </a:pathLst>
          </a:custGeom>
          <a:solidFill>
            <a:srgbClr val="F0C8CE"/>
          </a:solidFill>
        </p:spPr>
        <p:txBody>
          <a:bodyPr wrap="square" lIns="0" tIns="0" rIns="0" bIns="0" rtlCol="0"/>
          <a:lstStyle/>
          <a:p>
            <a:endParaRPr/>
          </a:p>
        </p:txBody>
      </p:sp>
      <p:pic>
        <p:nvPicPr>
          <p:cNvPr id="4" name="object 4"/>
          <p:cNvPicPr/>
          <p:nvPr/>
        </p:nvPicPr>
        <p:blipFill>
          <a:blip r:embed="rId3" cstate="print"/>
          <a:stretch>
            <a:fillRect/>
          </a:stretch>
        </p:blipFill>
        <p:spPr>
          <a:xfrm>
            <a:off x="4038600" y="1600025"/>
            <a:ext cx="838228" cy="843821"/>
          </a:xfrm>
          <a:prstGeom prst="rect">
            <a:avLst/>
          </a:prstGeom>
        </p:spPr>
      </p:pic>
      <p:sp>
        <p:nvSpPr>
          <p:cNvPr id="5" name="object 5"/>
          <p:cNvSpPr/>
          <p:nvPr/>
        </p:nvSpPr>
        <p:spPr>
          <a:xfrm>
            <a:off x="2233322" y="613458"/>
            <a:ext cx="4819015" cy="795020"/>
          </a:xfrm>
          <a:custGeom>
            <a:avLst/>
            <a:gdLst/>
            <a:ahLst/>
            <a:cxnLst/>
            <a:rect l="l" t="t" r="r" b="b"/>
            <a:pathLst>
              <a:path w="4819015" h="795019">
                <a:moveTo>
                  <a:pt x="4818742" y="794426"/>
                </a:moveTo>
                <a:lnTo>
                  <a:pt x="0" y="794426"/>
                </a:lnTo>
                <a:lnTo>
                  <a:pt x="0" y="0"/>
                </a:lnTo>
                <a:lnTo>
                  <a:pt x="4818742" y="0"/>
                </a:lnTo>
                <a:lnTo>
                  <a:pt x="4818742" y="794426"/>
                </a:lnTo>
                <a:close/>
              </a:path>
            </a:pathLst>
          </a:custGeom>
          <a:solidFill>
            <a:srgbClr val="223668"/>
          </a:solidFill>
        </p:spPr>
        <p:txBody>
          <a:bodyPr wrap="square" lIns="0" tIns="0" rIns="0" bIns="0" rtlCol="0"/>
          <a:lstStyle/>
          <a:p>
            <a:endParaRPr/>
          </a:p>
        </p:txBody>
      </p:sp>
      <p:sp>
        <p:nvSpPr>
          <p:cNvPr id="6" name="object 6"/>
          <p:cNvSpPr txBox="1"/>
          <p:nvPr/>
        </p:nvSpPr>
        <p:spPr>
          <a:xfrm>
            <a:off x="2438400" y="2142344"/>
            <a:ext cx="4495800" cy="289823"/>
          </a:xfrm>
          <a:prstGeom prst="rect">
            <a:avLst/>
          </a:prstGeom>
        </p:spPr>
        <p:txBody>
          <a:bodyPr vert="horz" wrap="square" lIns="0" tIns="12700" rIns="0" bIns="0" rtlCol="0">
            <a:spAutoFit/>
          </a:bodyPr>
          <a:lstStyle/>
          <a:p>
            <a:pPr marL="12700">
              <a:lnSpc>
                <a:spcPct val="100000"/>
              </a:lnSpc>
              <a:spcBef>
                <a:spcPts val="100"/>
              </a:spcBef>
            </a:pPr>
            <a:r>
              <a:rPr lang="en-IN" sz="1800" b="1">
                <a:solidFill>
                  <a:schemeClr val="tx2">
                    <a:lumMod val="50000"/>
                  </a:schemeClr>
                </a:solidFill>
                <a:latin typeface="Trebuchet MS"/>
                <a:cs typeface="Trebuchet MS"/>
              </a:rPr>
              <a:t>GitHub </a:t>
            </a:r>
            <a:r>
              <a:rPr lang="en-IN" sz="1800" b="1" smtClean="0">
                <a:solidFill>
                  <a:schemeClr val="tx2">
                    <a:lumMod val="50000"/>
                  </a:schemeClr>
                </a:solidFill>
                <a:latin typeface="Trebuchet MS"/>
                <a:cs typeface="Trebuchet MS"/>
              </a:rPr>
              <a:t>–</a:t>
            </a:r>
            <a:endParaRPr lang="en-IN" sz="1800" b="1" dirty="0">
              <a:solidFill>
                <a:schemeClr val="tx2">
                  <a:lumMod val="50000"/>
                </a:schemeClr>
              </a:solidFill>
              <a:latin typeface="Trebuchet MS"/>
              <a:cs typeface="Trebuchet MS"/>
            </a:endParaRPr>
          </a:p>
        </p:txBody>
      </p:sp>
      <p:sp>
        <p:nvSpPr>
          <p:cNvPr id="7" name="object 7"/>
          <p:cNvSpPr txBox="1"/>
          <p:nvPr/>
        </p:nvSpPr>
        <p:spPr>
          <a:xfrm>
            <a:off x="2233322" y="877466"/>
            <a:ext cx="4819015" cy="269240"/>
          </a:xfrm>
          <a:prstGeom prst="rect">
            <a:avLst/>
          </a:prstGeom>
        </p:spPr>
        <p:txBody>
          <a:bodyPr vert="horz" wrap="square" lIns="0" tIns="12700" rIns="0" bIns="0" rtlCol="0">
            <a:spAutoFit/>
          </a:bodyPr>
          <a:lstStyle/>
          <a:p>
            <a:pPr marL="113030" algn="ctr">
              <a:lnSpc>
                <a:spcPct val="100000"/>
              </a:lnSpc>
              <a:spcBef>
                <a:spcPts val="100"/>
              </a:spcBef>
            </a:pPr>
            <a:r>
              <a:rPr sz="1600" b="1" i="1" spc="80" dirty="0">
                <a:solidFill>
                  <a:srgbClr val="FFFFFF"/>
                </a:solidFill>
                <a:latin typeface="Trebuchet MS"/>
                <a:cs typeface="Trebuchet MS"/>
              </a:rPr>
              <a:t>B</a:t>
            </a:r>
            <a:r>
              <a:rPr sz="1600" b="1" i="1" spc="-5" dirty="0">
                <a:solidFill>
                  <a:srgbClr val="FFFFFF"/>
                </a:solidFill>
                <a:latin typeface="Trebuchet MS"/>
                <a:cs typeface="Trebuchet MS"/>
              </a:rPr>
              <a:t>l</a:t>
            </a:r>
            <a:r>
              <a:rPr sz="1600" b="1" i="1" spc="-30" dirty="0">
                <a:solidFill>
                  <a:srgbClr val="FFFFFF"/>
                </a:solidFill>
                <a:latin typeface="Trebuchet MS"/>
                <a:cs typeface="Trebuchet MS"/>
              </a:rPr>
              <a:t>o</a:t>
            </a:r>
            <a:r>
              <a:rPr sz="1600" b="1" i="1" spc="125" dirty="0">
                <a:solidFill>
                  <a:srgbClr val="FFFFFF"/>
                </a:solidFill>
                <a:latin typeface="Trebuchet MS"/>
                <a:cs typeface="Trebuchet MS"/>
              </a:rPr>
              <a:t>g</a:t>
            </a:r>
            <a:r>
              <a:rPr sz="1600" b="1" i="1" spc="-150" dirty="0">
                <a:solidFill>
                  <a:srgbClr val="FFFFFF"/>
                </a:solidFill>
                <a:latin typeface="Trebuchet MS"/>
                <a:cs typeface="Trebuchet MS"/>
              </a:rPr>
              <a:t> </a:t>
            </a:r>
            <a:r>
              <a:rPr sz="1600" b="1" i="1" spc="-65" dirty="0">
                <a:solidFill>
                  <a:srgbClr val="FFFFFF"/>
                </a:solidFill>
                <a:latin typeface="Trebuchet MS"/>
                <a:cs typeface="Trebuchet MS"/>
              </a:rPr>
              <a:t>W</a:t>
            </a:r>
            <a:r>
              <a:rPr sz="1600" b="1" i="1" spc="10" dirty="0">
                <a:solidFill>
                  <a:srgbClr val="FFFFFF"/>
                </a:solidFill>
                <a:latin typeface="Trebuchet MS"/>
                <a:cs typeface="Trebuchet MS"/>
              </a:rPr>
              <a:t>e</a:t>
            </a:r>
            <a:r>
              <a:rPr sz="1600" b="1" i="1" spc="5" dirty="0">
                <a:solidFill>
                  <a:srgbClr val="FFFFFF"/>
                </a:solidFill>
                <a:latin typeface="Trebuchet MS"/>
                <a:cs typeface="Trebuchet MS"/>
              </a:rPr>
              <a:t>b</a:t>
            </a:r>
            <a:r>
              <a:rPr sz="1600" b="1" i="1" spc="-20" dirty="0">
                <a:solidFill>
                  <a:srgbClr val="FFFFFF"/>
                </a:solidFill>
                <a:latin typeface="Trebuchet MS"/>
                <a:cs typeface="Trebuchet MS"/>
              </a:rPr>
              <a:t>si</a:t>
            </a:r>
            <a:r>
              <a:rPr sz="1600" b="1" i="1" spc="-50" dirty="0">
                <a:solidFill>
                  <a:srgbClr val="FFFFFF"/>
                </a:solidFill>
                <a:latin typeface="Trebuchet MS"/>
                <a:cs typeface="Trebuchet MS"/>
              </a:rPr>
              <a:t>t</a:t>
            </a:r>
            <a:r>
              <a:rPr sz="1600" b="1" i="1" spc="15" dirty="0">
                <a:solidFill>
                  <a:srgbClr val="FFFFFF"/>
                </a:solidFill>
                <a:latin typeface="Trebuchet MS"/>
                <a:cs typeface="Trebuchet MS"/>
              </a:rPr>
              <a:t>e</a:t>
            </a:r>
            <a:r>
              <a:rPr sz="1600" b="1" i="1" spc="-130" dirty="0">
                <a:solidFill>
                  <a:srgbClr val="FFFFFF"/>
                </a:solidFill>
                <a:latin typeface="Trebuchet MS"/>
                <a:cs typeface="Trebuchet MS"/>
              </a:rPr>
              <a:t> </a:t>
            </a:r>
            <a:r>
              <a:rPr sz="1600" b="1" i="1" spc="120" dirty="0">
                <a:solidFill>
                  <a:srgbClr val="FFFFFF"/>
                </a:solidFill>
                <a:latin typeface="Trebuchet MS"/>
                <a:cs typeface="Trebuchet MS"/>
              </a:rPr>
              <a:t>H</a:t>
            </a:r>
            <a:r>
              <a:rPr sz="1600" b="1" i="1" spc="20" dirty="0">
                <a:solidFill>
                  <a:srgbClr val="FFFFFF"/>
                </a:solidFill>
                <a:latin typeface="Trebuchet MS"/>
                <a:cs typeface="Trebuchet MS"/>
              </a:rPr>
              <a:t>ands</a:t>
            </a:r>
            <a:r>
              <a:rPr sz="1600" b="1" i="1" spc="-145" dirty="0">
                <a:solidFill>
                  <a:srgbClr val="FFFFFF"/>
                </a:solidFill>
                <a:latin typeface="Trebuchet MS"/>
                <a:cs typeface="Trebuchet MS"/>
              </a:rPr>
              <a:t> </a:t>
            </a:r>
            <a:r>
              <a:rPr sz="1600" b="1" i="1" spc="5" dirty="0">
                <a:solidFill>
                  <a:srgbClr val="FFFFFF"/>
                </a:solidFill>
                <a:latin typeface="Trebuchet MS"/>
                <a:cs typeface="Trebuchet MS"/>
              </a:rPr>
              <a:t>on</a:t>
            </a:r>
            <a:endParaRPr sz="16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5" y="845797"/>
            <a:ext cx="4811465" cy="755335"/>
          </a:xfrm>
          <a:prstGeom prst="rect">
            <a:avLst/>
          </a:prstGeom>
        </p:spPr>
        <p:txBody>
          <a:bodyPr vert="horz" wrap="square" lIns="0" tIns="16510" rIns="0" bIns="0" rtlCol="0">
            <a:spAutoFit/>
          </a:bodyPr>
          <a:lstStyle/>
          <a:p>
            <a:pPr marL="12700" algn="ctr">
              <a:lnSpc>
                <a:spcPct val="100000"/>
              </a:lnSpc>
              <a:spcBef>
                <a:spcPts val="130"/>
              </a:spcBef>
            </a:pPr>
            <a:r>
              <a:rPr lang="en-GB" sz="2400" spc="135" dirty="0" smtClean="0">
                <a:solidFill>
                  <a:schemeClr val="accent1">
                    <a:lumMod val="60000"/>
                    <a:lumOff val="40000"/>
                  </a:schemeClr>
                </a:solidFill>
                <a:latin typeface="Arial Black" panose="020B0A04020102020204" pitchFamily="34" charset="0"/>
              </a:rPr>
              <a:t>ONINE BANKING </a:t>
            </a:r>
            <a:br>
              <a:rPr lang="en-GB" sz="2400" spc="135" dirty="0" smtClean="0">
                <a:solidFill>
                  <a:schemeClr val="accent1">
                    <a:lumMod val="60000"/>
                    <a:lumOff val="40000"/>
                  </a:schemeClr>
                </a:solidFill>
                <a:latin typeface="Arial Black" panose="020B0A04020102020204" pitchFamily="34" charset="0"/>
              </a:rPr>
            </a:br>
            <a:r>
              <a:rPr lang="en-GB" sz="2400" spc="135" dirty="0" smtClean="0">
                <a:solidFill>
                  <a:schemeClr val="accent1">
                    <a:lumMod val="60000"/>
                    <a:lumOff val="40000"/>
                  </a:schemeClr>
                </a:solidFill>
                <a:latin typeface="Arial Black" panose="020B0A04020102020204" pitchFamily="34" charset="0"/>
              </a:rPr>
              <a:t>SYSTEM</a:t>
            </a:r>
            <a:endParaRPr sz="2400" dirty="0">
              <a:solidFill>
                <a:schemeClr val="accent1">
                  <a:lumMod val="60000"/>
                  <a:lumOff val="40000"/>
                </a:schemeClr>
              </a:solidFill>
              <a:latin typeface="Arial Black" panose="020B0A04020102020204" pitchFamily="34" charset="0"/>
            </a:endParaRPr>
          </a:p>
        </p:txBody>
      </p:sp>
      <p:sp>
        <p:nvSpPr>
          <p:cNvPr id="7" name="object 7"/>
          <p:cNvSpPr txBox="1"/>
          <p:nvPr/>
        </p:nvSpPr>
        <p:spPr>
          <a:xfrm>
            <a:off x="144780" y="2070340"/>
            <a:ext cx="4406344" cy="2487861"/>
          </a:xfrm>
          <a:prstGeom prst="rect">
            <a:avLst/>
          </a:prstGeom>
        </p:spPr>
        <p:txBody>
          <a:bodyPr vert="horz" wrap="square" lIns="0" tIns="12700" rIns="0" bIns="0" rtlCol="0">
            <a:spAutoFit/>
          </a:bodyPr>
          <a:lstStyle/>
          <a:p>
            <a:pPr marL="12065" marR="130175">
              <a:spcBef>
                <a:spcPts val="100"/>
              </a:spcBef>
              <a:tabLst>
                <a:tab pos="273685" algn="l"/>
                <a:tab pos="274955" algn="l"/>
              </a:tabLst>
            </a:pPr>
            <a:r>
              <a:rPr lang="en-GB" sz="1200" dirty="0">
                <a:solidFill>
                  <a:schemeClr val="accent6">
                    <a:lumMod val="20000"/>
                    <a:lumOff val="80000"/>
                  </a:schemeClr>
                </a:solidFill>
              </a:rPr>
              <a:t>The requirements necessary for the Banking System, which will be employed in the Banks, are laid forth in this Software Requirements Specification (SRS). The customer will utilise this document to confirm that all specifications are accurate and validated by the software engineer before the system is designed. It deals with internal banking operations like opening new accounts, withdrawing money, making deposits, and closing accounts. It is only available to customers, who can access it from any location with an internet connection. For certain user-requested activities, the banking system utilises a well-interfaced GUI and well-designed Web Forms. For storing and retrieving client data, it must be connected to a main database server.</a:t>
            </a:r>
          </a:p>
          <a:p>
            <a:pPr marL="12065" marR="130175">
              <a:lnSpc>
                <a:spcPct val="100000"/>
              </a:lnSpc>
              <a:spcBef>
                <a:spcPts val="100"/>
              </a:spcBef>
              <a:tabLst>
                <a:tab pos="273685" algn="l"/>
                <a:tab pos="274955" algn="l"/>
              </a:tabLst>
            </a:pPr>
            <a:endParaRPr lang="en-IN" sz="1600" spc="-85"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80" y="2364680"/>
            <a:ext cx="2299970" cy="756920"/>
          </a:xfrm>
          <a:prstGeom prst="rect">
            <a:avLst/>
          </a:prstGeom>
        </p:spPr>
        <p:txBody>
          <a:bodyPr vert="horz" wrap="square" lIns="0" tIns="12700" rIns="0" bIns="0" rtlCol="0">
            <a:spAutoFit/>
          </a:bodyPr>
          <a:lstStyle/>
          <a:p>
            <a:pPr marL="12700" marR="5080">
              <a:lnSpc>
                <a:spcPct val="100000"/>
              </a:lnSpc>
              <a:spcBef>
                <a:spcPts val="100"/>
              </a:spcBef>
            </a:pPr>
            <a:r>
              <a:rPr sz="2400" spc="-30" dirty="0"/>
              <a:t>9.</a:t>
            </a:r>
            <a:r>
              <a:rPr sz="2400" spc="-190" dirty="0"/>
              <a:t> </a:t>
            </a:r>
            <a:r>
              <a:rPr sz="2400" spc="190" dirty="0"/>
              <a:t>B</a:t>
            </a:r>
            <a:r>
              <a:rPr sz="2400" spc="20" dirty="0"/>
              <a:t>l</a:t>
            </a:r>
            <a:r>
              <a:rPr sz="2400" dirty="0"/>
              <a:t>o</a:t>
            </a:r>
            <a:r>
              <a:rPr sz="2400" spc="300" dirty="0"/>
              <a:t>g</a:t>
            </a:r>
            <a:r>
              <a:rPr sz="2400" spc="-225" dirty="0"/>
              <a:t> </a:t>
            </a:r>
            <a:r>
              <a:rPr sz="2400" spc="65" dirty="0"/>
              <a:t>W</a:t>
            </a:r>
            <a:r>
              <a:rPr sz="2400" spc="25" dirty="0"/>
              <a:t>eb</a:t>
            </a:r>
            <a:r>
              <a:rPr sz="2400" spc="65" dirty="0"/>
              <a:t>si</a:t>
            </a:r>
            <a:r>
              <a:rPr sz="2400" spc="25" dirty="0"/>
              <a:t>t</a:t>
            </a:r>
            <a:r>
              <a:rPr sz="2400" dirty="0"/>
              <a:t>e  </a:t>
            </a:r>
            <a:r>
              <a:rPr sz="2400" spc="45" dirty="0"/>
              <a:t>an</a:t>
            </a:r>
            <a:r>
              <a:rPr sz="2400" spc="50" dirty="0"/>
              <a:t>d</a:t>
            </a:r>
            <a:r>
              <a:rPr sz="2400" spc="-190" dirty="0"/>
              <a:t> </a:t>
            </a:r>
            <a:r>
              <a:rPr sz="2400" spc="114" dirty="0"/>
              <a:t>App</a:t>
            </a:r>
            <a:r>
              <a:rPr sz="2400" spc="40" dirty="0"/>
              <a:t>l</a:t>
            </a:r>
            <a:r>
              <a:rPr sz="2400" dirty="0"/>
              <a:t>ic</a:t>
            </a:r>
            <a:r>
              <a:rPr sz="2400" spc="35" dirty="0"/>
              <a:t>a</a:t>
            </a:r>
            <a:r>
              <a:rPr sz="2400" spc="-5" dirty="0"/>
              <a:t>tion</a:t>
            </a:r>
            <a:endParaRPr sz="2400" dirty="0"/>
          </a:p>
        </p:txBody>
      </p:sp>
      <p:grpSp>
        <p:nvGrpSpPr>
          <p:cNvPr id="3" name="object 3">
            <a:extLst>
              <a:ext uri="{FF2B5EF4-FFF2-40B4-BE49-F238E27FC236}">
                <a16:creationId xmlns:a16="http://schemas.microsoft.com/office/drawing/2014/main" id="{B21E6DB8-69BD-90A9-ECAB-A2E63AF0CAB7}"/>
              </a:ext>
            </a:extLst>
          </p:cNvPr>
          <p:cNvGrpSpPr/>
          <p:nvPr/>
        </p:nvGrpSpPr>
        <p:grpSpPr>
          <a:xfrm>
            <a:off x="228601" y="590550"/>
            <a:ext cx="3886200" cy="3603052"/>
            <a:chOff x="0" y="819941"/>
            <a:chExt cx="4806950" cy="4030979"/>
          </a:xfrm>
        </p:grpSpPr>
        <p:sp>
          <p:nvSpPr>
            <p:cNvPr id="4" name="object 4">
              <a:extLst>
                <a:ext uri="{FF2B5EF4-FFF2-40B4-BE49-F238E27FC236}">
                  <a16:creationId xmlns:a16="http://schemas.microsoft.com/office/drawing/2014/main" id="{2CD79ADE-6E2A-9CA2-57B5-58D1AD709CD9}"/>
                </a:ext>
              </a:extLst>
            </p:cNvPr>
            <p:cNvSpPr/>
            <p:nvPr/>
          </p:nvSpPr>
          <p:spPr>
            <a:xfrm>
              <a:off x="72390" y="819941"/>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pPr algn="ctr"/>
              <a:r>
                <a:rPr lang="en-IN" dirty="0">
                  <a:latin typeface="Times New Roman" panose="02020603050405020304" pitchFamily="18" charset="0"/>
                  <a:cs typeface="Times New Roman" panose="02020603050405020304" pitchFamily="18" charset="0"/>
                </a:rPr>
                <a:t>      </a:t>
              </a:r>
            </a:p>
            <a:p>
              <a:pPr algn="ctr"/>
              <a:endParaRPr lang="en-IN" dirty="0">
                <a:latin typeface="Times New Roman" panose="02020603050405020304" pitchFamily="18" charset="0"/>
                <a:cs typeface="Times New Roman" panose="02020603050405020304" pitchFamily="18" charset="0"/>
              </a:endParaRPr>
            </a:p>
            <a:p>
              <a:pPr algn="ctr"/>
              <a:r>
                <a:rPr lang="en-IN" sz="2800" b="1" dirty="0">
                  <a:solidFill>
                    <a:schemeClr val="accent3">
                      <a:lumMod val="75000"/>
                    </a:schemeClr>
                  </a:solidFill>
                  <a:latin typeface="Algerian" panose="04020705040A02060702" pitchFamily="82" charset="0"/>
                  <a:cs typeface="Times New Roman" panose="02020603050405020304" pitchFamily="18" charset="0"/>
                </a:rPr>
                <a:t>SRS</a:t>
              </a:r>
            </a:p>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 </a:t>
              </a:r>
              <a:r>
                <a:rPr lang="en-IN" sz="2000" dirty="0">
                  <a:solidFill>
                    <a:schemeClr val="bg1"/>
                  </a:solidFill>
                  <a:latin typeface="Times New Roman" panose="02020603050405020304" pitchFamily="18" charset="0"/>
                  <a:cs typeface="Times New Roman" panose="02020603050405020304" pitchFamily="18" charset="0"/>
                </a:rPr>
                <a:t>SOFTWARE REQUIREMENT SPECIFICATION FOR </a:t>
              </a:r>
            </a:p>
            <a:p>
              <a:pPr algn="ctr"/>
              <a:r>
                <a:rPr lang="en-GB" sz="2000" dirty="0" smtClean="0">
                  <a:solidFill>
                    <a:schemeClr val="bg1"/>
                  </a:solidFill>
                  <a:latin typeface="Times New Roman" panose="02020603050405020304" pitchFamily="18" charset="0"/>
                  <a:cs typeface="Times New Roman" panose="02020603050405020304" pitchFamily="18" charset="0"/>
                </a:rPr>
                <a:t>ONLINE BANKING</a:t>
              </a:r>
              <a:endParaRPr sz="2000" dirty="0">
                <a:solidFill>
                  <a:schemeClr val="bg1"/>
                </a:solidFill>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E57275F0-28E4-F4CA-A483-EA93C35FD5AD}"/>
                </a:ext>
              </a:extLst>
            </p:cNvPr>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8839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80" y="2364680"/>
            <a:ext cx="2299970" cy="756920"/>
          </a:xfrm>
          <a:prstGeom prst="rect">
            <a:avLst/>
          </a:prstGeom>
        </p:spPr>
        <p:txBody>
          <a:bodyPr vert="horz" wrap="square" lIns="0" tIns="12700" rIns="0" bIns="0" rtlCol="0">
            <a:spAutoFit/>
          </a:bodyPr>
          <a:lstStyle/>
          <a:p>
            <a:pPr marL="12700" marR="5080">
              <a:lnSpc>
                <a:spcPct val="100000"/>
              </a:lnSpc>
              <a:spcBef>
                <a:spcPts val="100"/>
              </a:spcBef>
            </a:pPr>
            <a:r>
              <a:rPr sz="2400" spc="-30" dirty="0"/>
              <a:t>9.</a:t>
            </a:r>
            <a:r>
              <a:rPr sz="2400" spc="-190" dirty="0"/>
              <a:t> </a:t>
            </a:r>
            <a:r>
              <a:rPr sz="2400" spc="190" dirty="0"/>
              <a:t>B</a:t>
            </a:r>
            <a:r>
              <a:rPr sz="2400" spc="20" dirty="0"/>
              <a:t>l</a:t>
            </a:r>
            <a:r>
              <a:rPr sz="2400" dirty="0"/>
              <a:t>o</a:t>
            </a:r>
            <a:r>
              <a:rPr sz="2400" spc="300" dirty="0"/>
              <a:t>g</a:t>
            </a:r>
            <a:r>
              <a:rPr sz="2400" spc="-225" dirty="0"/>
              <a:t> </a:t>
            </a:r>
            <a:r>
              <a:rPr sz="2400" spc="65" dirty="0"/>
              <a:t>W</a:t>
            </a:r>
            <a:r>
              <a:rPr sz="2400" spc="25" dirty="0"/>
              <a:t>eb</a:t>
            </a:r>
            <a:r>
              <a:rPr sz="2400" spc="65" dirty="0"/>
              <a:t>si</a:t>
            </a:r>
            <a:r>
              <a:rPr sz="2400" spc="25" dirty="0"/>
              <a:t>t</a:t>
            </a:r>
            <a:r>
              <a:rPr sz="2400" dirty="0"/>
              <a:t>e  </a:t>
            </a:r>
            <a:r>
              <a:rPr sz="2400" spc="45" dirty="0"/>
              <a:t>an</a:t>
            </a:r>
            <a:r>
              <a:rPr sz="2400" spc="50" dirty="0"/>
              <a:t>d</a:t>
            </a:r>
            <a:r>
              <a:rPr sz="2400" spc="-190" dirty="0"/>
              <a:t> </a:t>
            </a:r>
            <a:r>
              <a:rPr sz="2400" spc="114" dirty="0"/>
              <a:t>App</a:t>
            </a:r>
            <a:r>
              <a:rPr sz="2400" spc="40" dirty="0"/>
              <a:t>l</a:t>
            </a:r>
            <a:r>
              <a:rPr sz="2400" dirty="0"/>
              <a:t>ic</a:t>
            </a:r>
            <a:r>
              <a:rPr sz="2400" spc="35" dirty="0"/>
              <a:t>a</a:t>
            </a:r>
            <a:r>
              <a:rPr sz="2400" spc="-5" dirty="0"/>
              <a:t>tion</a:t>
            </a:r>
            <a:endParaRPr sz="2400" dirty="0"/>
          </a:p>
        </p:txBody>
      </p:sp>
      <p:grpSp>
        <p:nvGrpSpPr>
          <p:cNvPr id="3" name="object 3">
            <a:extLst>
              <a:ext uri="{FF2B5EF4-FFF2-40B4-BE49-F238E27FC236}">
                <a16:creationId xmlns:a16="http://schemas.microsoft.com/office/drawing/2014/main" id="{B21E6DB8-69BD-90A9-ECAB-A2E63AF0CAB7}"/>
              </a:ext>
            </a:extLst>
          </p:cNvPr>
          <p:cNvGrpSpPr/>
          <p:nvPr/>
        </p:nvGrpSpPr>
        <p:grpSpPr>
          <a:xfrm>
            <a:off x="228601" y="361950"/>
            <a:ext cx="4009556" cy="4343400"/>
            <a:chOff x="0" y="564191"/>
            <a:chExt cx="4959532" cy="4859256"/>
          </a:xfrm>
        </p:grpSpPr>
        <p:sp>
          <p:nvSpPr>
            <p:cNvPr id="4" name="object 4">
              <a:extLst>
                <a:ext uri="{FF2B5EF4-FFF2-40B4-BE49-F238E27FC236}">
                  <a16:creationId xmlns:a16="http://schemas.microsoft.com/office/drawing/2014/main" id="{2CD79ADE-6E2A-9CA2-57B5-58D1AD709CD9}"/>
                </a:ext>
              </a:extLst>
            </p:cNvPr>
            <p:cNvSpPr/>
            <p:nvPr/>
          </p:nvSpPr>
          <p:spPr>
            <a:xfrm>
              <a:off x="0" y="564191"/>
              <a:ext cx="4959532" cy="4859256"/>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pPr algn="ctr"/>
              <a:endParaRPr lang="en-IN" sz="2400" dirty="0">
                <a:solidFill>
                  <a:schemeClr val="accent6">
                    <a:lumMod val="75000"/>
                  </a:schemeClr>
                </a:solidFill>
                <a:latin typeface="Arial Black" panose="020B0A04020102020204" pitchFamily="34" charset="0"/>
                <a:cs typeface="Times New Roman" panose="02020603050405020304" pitchFamily="18" charset="0"/>
              </a:endParaRPr>
            </a:p>
            <a:p>
              <a:pPr algn="ctr"/>
              <a:endParaRPr lang="en-IN" sz="2000" dirty="0">
                <a:solidFill>
                  <a:schemeClr val="bg1"/>
                </a:solidFill>
                <a:latin typeface="Times New Roman" panose="02020603050405020304" pitchFamily="18" charset="0"/>
                <a:cs typeface="Times New Roman" panose="02020603050405020304" pitchFamily="18" charset="0"/>
              </a:endParaRPr>
            </a:p>
            <a:p>
              <a:pPr algn="ctr"/>
              <a:r>
                <a:rPr lang="en-IN" sz="2000" dirty="0">
                  <a:solidFill>
                    <a:schemeClr val="accent3">
                      <a:lumMod val="60000"/>
                      <a:lumOff val="40000"/>
                    </a:schemeClr>
                  </a:solidFill>
                  <a:latin typeface="Snap ITC" panose="04040A07060A02020202" pitchFamily="82" charset="0"/>
                  <a:cs typeface="Times New Roman" panose="02020603050405020304" pitchFamily="18" charset="0"/>
                </a:rPr>
                <a:t>Prepared By:-</a:t>
              </a:r>
            </a:p>
            <a:p>
              <a:pPr marL="342900" indent="-342900">
                <a:buFont typeface="Arial" panose="020B0604020202020204" pitchFamily="34" charset="0"/>
                <a:buChar char="•"/>
              </a:pPr>
              <a:endParaRPr lang="en-GB" sz="2000" dirty="0" smtClean="0">
                <a:solidFill>
                  <a:schemeClr val="accent6">
                    <a:lumMod val="75000"/>
                  </a:schemeClr>
                </a:solidFill>
                <a:latin typeface="Times New Roman" panose="02020603050405020304" pitchFamily="18" charset="0"/>
                <a:cs typeface="Times New Roman" panose="02020603050405020304" pitchFamily="18" charset="0"/>
              </a:endParaRPr>
            </a:p>
            <a:p>
              <a:endParaRPr lang="en-IN" sz="2000" dirty="0">
                <a:solidFill>
                  <a:schemeClr val="accent6">
                    <a:lumMod val="75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dirty="0" smtClean="0">
                  <a:solidFill>
                    <a:schemeClr val="accent6">
                      <a:lumMod val="20000"/>
                      <a:lumOff val="80000"/>
                    </a:schemeClr>
                  </a:solidFill>
                  <a:latin typeface="Algerian" panose="04020705040A02060702" pitchFamily="82" charset="0"/>
                  <a:cs typeface="Times New Roman" panose="02020603050405020304" pitchFamily="18" charset="0"/>
                </a:rPr>
                <a:t>JOSHIKA J</a:t>
              </a:r>
            </a:p>
            <a:p>
              <a:pPr marL="342900" indent="-342900">
                <a:buFont typeface="Arial" panose="020B0604020202020204" pitchFamily="34" charset="0"/>
                <a:buChar char="•"/>
              </a:pPr>
              <a:endParaRPr lang="en-IN" sz="2000" dirty="0">
                <a:solidFill>
                  <a:schemeClr val="accent6">
                    <a:lumMod val="20000"/>
                    <a:lumOff val="80000"/>
                  </a:schemeClr>
                </a:solidFill>
                <a:latin typeface="Algerian" panose="04020705040A02060702" pitchFamily="82" charset="0"/>
                <a:cs typeface="Times New Roman" panose="02020603050405020304" pitchFamily="18" charset="0"/>
              </a:endParaRPr>
            </a:p>
            <a:p>
              <a:pPr marL="342900" indent="-342900">
                <a:buFont typeface="Arial" panose="020B0604020202020204" pitchFamily="34" charset="0"/>
                <a:buChar char="•"/>
              </a:pPr>
              <a:r>
                <a:rPr lang="en-GB" sz="2000" dirty="0" smtClean="0">
                  <a:solidFill>
                    <a:schemeClr val="accent6">
                      <a:lumMod val="20000"/>
                      <a:lumOff val="80000"/>
                    </a:schemeClr>
                  </a:solidFill>
                  <a:latin typeface="Algerian" panose="04020705040A02060702" pitchFamily="82" charset="0"/>
                  <a:cs typeface="Times New Roman" panose="02020603050405020304" pitchFamily="18" charset="0"/>
                </a:rPr>
                <a:t>LIBA KEERTHIKA S</a:t>
              </a:r>
            </a:p>
            <a:p>
              <a:pPr marL="342900" indent="-342900">
                <a:buFont typeface="Arial" panose="020B0604020202020204" pitchFamily="34" charset="0"/>
                <a:buChar char="•"/>
              </a:pPr>
              <a:endParaRPr lang="en-IN" sz="2000" dirty="0">
                <a:solidFill>
                  <a:schemeClr val="accent6">
                    <a:lumMod val="20000"/>
                    <a:lumOff val="80000"/>
                  </a:schemeClr>
                </a:solidFill>
                <a:latin typeface="Algerian" panose="04020705040A02060702" pitchFamily="82" charset="0"/>
                <a:cs typeface="Times New Roman" panose="02020603050405020304" pitchFamily="18" charset="0"/>
              </a:endParaRPr>
            </a:p>
            <a:p>
              <a:pPr marL="342900" indent="-342900">
                <a:buFont typeface="Arial" panose="020B0604020202020204" pitchFamily="34" charset="0"/>
                <a:buChar char="•"/>
              </a:pPr>
              <a:r>
                <a:rPr lang="en-GB" sz="2000" dirty="0" smtClean="0">
                  <a:solidFill>
                    <a:schemeClr val="accent6">
                      <a:lumMod val="20000"/>
                      <a:lumOff val="80000"/>
                    </a:schemeClr>
                  </a:solidFill>
                  <a:latin typeface="Algerian" panose="04020705040A02060702" pitchFamily="82" charset="0"/>
                  <a:cs typeface="Times New Roman" panose="02020603050405020304" pitchFamily="18" charset="0"/>
                </a:rPr>
                <a:t>JANANI S</a:t>
              </a:r>
              <a:endParaRPr lang="en-IN" sz="2000" dirty="0">
                <a:solidFill>
                  <a:schemeClr val="accent6">
                    <a:lumMod val="20000"/>
                    <a:lumOff val="80000"/>
                  </a:schemeClr>
                </a:solidFill>
                <a:latin typeface="Algerian" panose="04020705040A02060702" pitchFamily="82" charset="0"/>
                <a:cs typeface="Times New Roman" panose="02020603050405020304" pitchFamily="18" charset="0"/>
              </a:endParaRPr>
            </a:p>
            <a:p>
              <a:endParaRPr lang="en-IN" sz="2000" dirty="0">
                <a:solidFill>
                  <a:schemeClr val="accent6">
                    <a:lumMod val="20000"/>
                    <a:lumOff val="80000"/>
                  </a:schemeClr>
                </a:solidFill>
                <a:latin typeface="Algerian" panose="04020705040A02060702" pitchFamily="82" charset="0"/>
                <a:cs typeface="Times New Roman" panose="02020603050405020304" pitchFamily="18" charset="0"/>
              </a:endParaRPr>
            </a:p>
            <a:p>
              <a:pPr algn="just"/>
              <a:endParaRPr lang="en-IN" sz="2000" dirty="0">
                <a:solidFill>
                  <a:schemeClr val="bg1"/>
                </a:solidFill>
                <a:latin typeface="Times New Roman" panose="02020603050405020304" pitchFamily="18" charset="0"/>
                <a:cs typeface="Times New Roman" panose="02020603050405020304" pitchFamily="18" charset="0"/>
              </a:endParaRPr>
            </a:p>
            <a:p>
              <a:pPr algn="ctr"/>
              <a:endParaRPr sz="2000" dirty="0">
                <a:solidFill>
                  <a:schemeClr val="bg1"/>
                </a:solidFill>
                <a:latin typeface="Times New Roman" panose="02020603050405020304" pitchFamily="18" charset="0"/>
                <a:cs typeface="Times New Roman" panose="02020603050405020304" pitchFamily="18" charset="0"/>
              </a:endParaRPr>
            </a:p>
          </p:txBody>
        </p:sp>
        <p:sp>
          <p:nvSpPr>
            <p:cNvPr id="5" name="object 5">
              <a:extLst>
                <a:ext uri="{FF2B5EF4-FFF2-40B4-BE49-F238E27FC236}">
                  <a16:creationId xmlns:a16="http://schemas.microsoft.com/office/drawing/2014/main" id="{E57275F0-28E4-F4CA-A483-EA93C35FD5AD}"/>
                </a:ext>
              </a:extLst>
            </p:cNvPr>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6122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2">
            <a:extLst>
              <a:ext uri="{FF2B5EF4-FFF2-40B4-BE49-F238E27FC236}">
                <a16:creationId xmlns:a16="http://schemas.microsoft.com/office/drawing/2014/main" id="{F8DFA6A2-88D6-43E0-8151-525C01E351B0}"/>
              </a:ext>
            </a:extLst>
          </p:cNvPr>
          <p:cNvPicPr/>
          <p:nvPr/>
        </p:nvPicPr>
        <p:blipFill>
          <a:blip r:embed="rId2" cstate="print"/>
          <a:stretch>
            <a:fillRect/>
          </a:stretch>
        </p:blipFill>
        <p:spPr>
          <a:xfrm>
            <a:off x="0" y="0"/>
            <a:ext cx="9143999" cy="5143499"/>
          </a:xfrm>
          <a:prstGeom prst="rect">
            <a:avLst/>
          </a:prstGeom>
        </p:spPr>
      </p:pic>
      <p:sp>
        <p:nvSpPr>
          <p:cNvPr id="2" name="object 2"/>
          <p:cNvSpPr txBox="1">
            <a:spLocks noGrp="1"/>
          </p:cNvSpPr>
          <p:nvPr>
            <p:ph type="title"/>
          </p:nvPr>
        </p:nvSpPr>
        <p:spPr>
          <a:xfrm>
            <a:off x="334280" y="2364680"/>
            <a:ext cx="2299970" cy="756920"/>
          </a:xfrm>
          <a:prstGeom prst="rect">
            <a:avLst/>
          </a:prstGeom>
        </p:spPr>
        <p:txBody>
          <a:bodyPr vert="horz" wrap="square" lIns="0" tIns="12700" rIns="0" bIns="0" rtlCol="0">
            <a:spAutoFit/>
          </a:bodyPr>
          <a:lstStyle/>
          <a:p>
            <a:pPr marL="12700" marR="5080">
              <a:lnSpc>
                <a:spcPct val="100000"/>
              </a:lnSpc>
              <a:spcBef>
                <a:spcPts val="100"/>
              </a:spcBef>
            </a:pPr>
            <a:r>
              <a:rPr lang="en-IN" sz="2400" spc="-30" dirty="0"/>
              <a:t>9.</a:t>
            </a:r>
            <a:r>
              <a:rPr lang="en-IN" sz="2400" spc="-190" dirty="0"/>
              <a:t> </a:t>
            </a:r>
            <a:r>
              <a:rPr lang="en-IN" sz="2400" spc="190" dirty="0"/>
              <a:t>B</a:t>
            </a:r>
            <a:r>
              <a:rPr lang="en-IN" sz="2400" spc="20" dirty="0"/>
              <a:t>l</a:t>
            </a:r>
            <a:r>
              <a:rPr lang="en-IN" sz="2400" dirty="0"/>
              <a:t>o</a:t>
            </a:r>
            <a:r>
              <a:rPr lang="en-IN" sz="2400" spc="300" dirty="0"/>
              <a:t>g</a:t>
            </a:r>
            <a:r>
              <a:rPr lang="en-IN" sz="2400" spc="-225" dirty="0"/>
              <a:t> </a:t>
            </a:r>
            <a:r>
              <a:rPr lang="en-IN" sz="2400" spc="65" dirty="0"/>
              <a:t>W</a:t>
            </a:r>
            <a:r>
              <a:rPr lang="en-IN" sz="2400" spc="25" dirty="0"/>
              <a:t>eb</a:t>
            </a:r>
            <a:r>
              <a:rPr lang="en-IN" sz="2400" spc="65" dirty="0"/>
              <a:t>si</a:t>
            </a:r>
            <a:r>
              <a:rPr lang="en-IN" sz="2400" spc="25" dirty="0"/>
              <a:t>t</a:t>
            </a:r>
            <a:r>
              <a:rPr lang="en-IN" sz="2400" dirty="0"/>
              <a:t>e  </a:t>
            </a:r>
            <a:r>
              <a:rPr lang="en-IN" sz="2400" spc="45" dirty="0"/>
              <a:t>an</a:t>
            </a:r>
            <a:r>
              <a:rPr lang="en-IN" sz="2400" spc="50" dirty="0"/>
              <a:t>d</a:t>
            </a:r>
            <a:r>
              <a:rPr lang="en-IN" sz="2400" spc="-190" dirty="0"/>
              <a:t> </a:t>
            </a:r>
            <a:r>
              <a:rPr lang="en-IN" sz="2400" spc="114" dirty="0"/>
              <a:t>App</a:t>
            </a:r>
            <a:r>
              <a:rPr lang="en-IN" sz="2400" spc="40" dirty="0"/>
              <a:t>l</a:t>
            </a:r>
            <a:r>
              <a:rPr lang="en-IN" sz="2400" dirty="0"/>
              <a:t>ic</a:t>
            </a:r>
            <a:r>
              <a:rPr lang="en-IN" sz="2400" spc="35" dirty="0"/>
              <a:t>a</a:t>
            </a:r>
            <a:r>
              <a:rPr lang="en-IN" sz="2400" spc="-5" dirty="0"/>
              <a:t>tion</a:t>
            </a:r>
            <a:endParaRPr lang="en-IN" sz="2400" dirty="0"/>
          </a:p>
        </p:txBody>
      </p:sp>
      <p:grpSp>
        <p:nvGrpSpPr>
          <p:cNvPr id="3" name="object 3">
            <a:extLst>
              <a:ext uri="{FF2B5EF4-FFF2-40B4-BE49-F238E27FC236}">
                <a16:creationId xmlns:a16="http://schemas.microsoft.com/office/drawing/2014/main" id="{B21E6DB8-69BD-90A9-ECAB-A2E63AF0CAB7}"/>
              </a:ext>
            </a:extLst>
          </p:cNvPr>
          <p:cNvGrpSpPr/>
          <p:nvPr/>
        </p:nvGrpSpPr>
        <p:grpSpPr>
          <a:xfrm>
            <a:off x="0" y="0"/>
            <a:ext cx="5105400" cy="5116923"/>
            <a:chOff x="0" y="539217"/>
            <a:chExt cx="4478558" cy="4388592"/>
          </a:xfrm>
        </p:grpSpPr>
        <p:sp>
          <p:nvSpPr>
            <p:cNvPr id="4" name="object 4">
              <a:extLst>
                <a:ext uri="{FF2B5EF4-FFF2-40B4-BE49-F238E27FC236}">
                  <a16:creationId xmlns:a16="http://schemas.microsoft.com/office/drawing/2014/main" id="{2CD79ADE-6E2A-9CA2-57B5-58D1AD709CD9}"/>
                </a:ext>
              </a:extLst>
            </p:cNvPr>
            <p:cNvSpPr/>
            <p:nvPr/>
          </p:nvSpPr>
          <p:spPr>
            <a:xfrm>
              <a:off x="0" y="539217"/>
              <a:ext cx="4478558" cy="4388592"/>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pPr algn="ctr"/>
              <a:r>
                <a:rPr lang="en-IN" sz="2800" b="1" dirty="0">
                  <a:solidFill>
                    <a:schemeClr val="accent3">
                      <a:lumMod val="75000"/>
                    </a:schemeClr>
                  </a:solidFill>
                  <a:latin typeface="Algerian" panose="04020705040A02060702" pitchFamily="82" charset="0"/>
                  <a:cs typeface="Times New Roman" panose="02020603050405020304" pitchFamily="18" charset="0"/>
                </a:rPr>
                <a:t>Table  of Contents</a:t>
              </a:r>
            </a:p>
            <a:p>
              <a:pPr algn="ctr"/>
              <a:r>
                <a:rPr lang="en-IN" sz="1400" b="1" dirty="0">
                  <a:solidFill>
                    <a:schemeClr val="bg1"/>
                  </a:solidFill>
                  <a:latin typeface="Times New Roman" panose="02020603050405020304" pitchFamily="18" charset="0"/>
                  <a:cs typeface="Times New Roman" panose="02020603050405020304" pitchFamily="18" charset="0"/>
                </a:rPr>
                <a:t> </a:t>
              </a:r>
            </a:p>
          </p:txBody>
        </p:sp>
        <p:sp>
          <p:nvSpPr>
            <p:cNvPr id="5" name="object 5">
              <a:extLst>
                <a:ext uri="{FF2B5EF4-FFF2-40B4-BE49-F238E27FC236}">
                  <a16:creationId xmlns:a16="http://schemas.microsoft.com/office/drawing/2014/main" id="{E57275F0-28E4-F4CA-A483-EA93C35FD5AD}"/>
                </a:ext>
              </a:extLst>
            </p:cNvPr>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BE94D76D-82A7-0CB8-ADDB-8CE7810D1B84}"/>
              </a:ext>
            </a:extLst>
          </p:cNvPr>
          <p:cNvSpPr txBox="1"/>
          <p:nvPr/>
        </p:nvSpPr>
        <p:spPr>
          <a:xfrm>
            <a:off x="165044" y="355473"/>
            <a:ext cx="4254556" cy="4154984"/>
          </a:xfrm>
          <a:prstGeom prst="rect">
            <a:avLst/>
          </a:prstGeom>
          <a:noFill/>
        </p:spPr>
        <p:txBody>
          <a:bodyPr wrap="square" rtlCol="0">
            <a:spAutoFit/>
          </a:bodyPr>
          <a:lstStyle/>
          <a:p>
            <a:r>
              <a:rPr lang="en-IN" sz="1400" b="1" dirty="0">
                <a:solidFill>
                  <a:schemeClr val="bg1"/>
                </a:solidFill>
                <a:latin typeface="Times New Roman" panose="02020603050405020304" pitchFamily="18" charset="0"/>
                <a:cs typeface="Times New Roman" panose="02020603050405020304" pitchFamily="18" charset="0"/>
              </a:rPr>
              <a:t>1. Introduction</a:t>
            </a:r>
          </a:p>
          <a:p>
            <a:r>
              <a:rPr lang="en-IN" sz="1400" dirty="0">
                <a:solidFill>
                  <a:schemeClr val="bg1"/>
                </a:solidFill>
                <a:latin typeface="Times New Roman" panose="02020603050405020304" pitchFamily="18" charset="0"/>
                <a:cs typeface="Times New Roman" panose="02020603050405020304" pitchFamily="18" charset="0"/>
              </a:rPr>
              <a:t>    1.1 purpose</a:t>
            </a:r>
          </a:p>
          <a:p>
            <a:r>
              <a:rPr lang="en-IN" sz="1400" dirty="0">
                <a:solidFill>
                  <a:schemeClr val="bg1"/>
                </a:solidFill>
                <a:latin typeface="Times New Roman" panose="02020603050405020304" pitchFamily="18" charset="0"/>
                <a:cs typeface="Times New Roman" panose="02020603050405020304" pitchFamily="18" charset="0"/>
              </a:rPr>
              <a:t>    1.2 </a:t>
            </a:r>
            <a:r>
              <a:rPr lang="en-IN" sz="1400" dirty="0" smtClean="0">
                <a:solidFill>
                  <a:schemeClr val="bg1"/>
                </a:solidFill>
                <a:latin typeface="Times New Roman" panose="02020603050405020304" pitchFamily="18" charset="0"/>
                <a:cs typeface="Times New Roman" panose="02020603050405020304" pitchFamily="18" charset="0"/>
              </a:rPr>
              <a:t>scope</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2. General description</a:t>
            </a:r>
          </a:p>
          <a:p>
            <a:r>
              <a:rPr lang="en-IN" sz="1400" dirty="0">
                <a:solidFill>
                  <a:schemeClr val="bg1"/>
                </a:solidFill>
                <a:latin typeface="Times New Roman" panose="02020603050405020304" pitchFamily="18" charset="0"/>
                <a:cs typeface="Times New Roman" panose="02020603050405020304" pitchFamily="18" charset="0"/>
              </a:rPr>
              <a:t>3. </a:t>
            </a:r>
            <a:r>
              <a:rPr lang="en-IN" sz="1400" b="1" dirty="0">
                <a:solidFill>
                  <a:schemeClr val="bg1"/>
                </a:solidFill>
                <a:latin typeface="Times New Roman" panose="02020603050405020304" pitchFamily="18" charset="0"/>
                <a:cs typeface="Times New Roman" panose="02020603050405020304" pitchFamily="18" charset="0"/>
              </a:rPr>
              <a:t>Functional requirements </a:t>
            </a:r>
          </a:p>
          <a:p>
            <a:r>
              <a:rPr lang="en-IN" sz="1400" dirty="0">
                <a:solidFill>
                  <a:schemeClr val="bg1"/>
                </a:solidFill>
                <a:latin typeface="Times New Roman" panose="02020603050405020304" pitchFamily="18" charset="0"/>
                <a:cs typeface="Times New Roman" panose="02020603050405020304" pitchFamily="18" charset="0"/>
              </a:rPr>
              <a:t>4. </a:t>
            </a:r>
            <a:r>
              <a:rPr lang="en-IN" sz="1400" b="1" dirty="0">
                <a:solidFill>
                  <a:schemeClr val="bg1"/>
                </a:solidFill>
                <a:latin typeface="Times New Roman" panose="02020603050405020304" pitchFamily="18" charset="0"/>
                <a:cs typeface="Times New Roman" panose="02020603050405020304" pitchFamily="18" charset="0"/>
              </a:rPr>
              <a:t>Interface Requirements</a:t>
            </a:r>
          </a:p>
          <a:p>
            <a:r>
              <a:rPr lang="en-IN" sz="1400" dirty="0">
                <a:solidFill>
                  <a:schemeClr val="bg1"/>
                </a:solidFill>
                <a:latin typeface="Times New Roman" panose="02020603050405020304" pitchFamily="18" charset="0"/>
                <a:cs typeface="Times New Roman" panose="02020603050405020304" pitchFamily="18" charset="0"/>
              </a:rPr>
              <a:t>      4.1 Hardware requirements </a:t>
            </a:r>
          </a:p>
          <a:p>
            <a:r>
              <a:rPr lang="en-IN" sz="1400" dirty="0">
                <a:solidFill>
                  <a:schemeClr val="bg1"/>
                </a:solidFill>
                <a:latin typeface="Times New Roman" panose="02020603050405020304" pitchFamily="18" charset="0"/>
                <a:cs typeface="Times New Roman" panose="02020603050405020304" pitchFamily="18" charset="0"/>
              </a:rPr>
              <a:t>      4.2 Software requirements</a:t>
            </a:r>
          </a:p>
          <a:p>
            <a:r>
              <a:rPr lang="en-IN" sz="1400" dirty="0">
                <a:solidFill>
                  <a:schemeClr val="bg1"/>
                </a:solidFill>
                <a:latin typeface="Times New Roman" panose="02020603050405020304" pitchFamily="18" charset="0"/>
                <a:cs typeface="Times New Roman" panose="02020603050405020304" pitchFamily="18" charset="0"/>
              </a:rPr>
              <a:t>      4.3  GUI requirements</a:t>
            </a:r>
          </a:p>
          <a:p>
            <a:r>
              <a:rPr lang="en-IN" sz="1400" dirty="0">
                <a:solidFill>
                  <a:schemeClr val="bg1"/>
                </a:solidFill>
                <a:latin typeface="Times New Roman" panose="02020603050405020304" pitchFamily="18" charset="0"/>
                <a:cs typeface="Times New Roman" panose="02020603050405020304" pitchFamily="18" charset="0"/>
              </a:rPr>
              <a:t>5. </a:t>
            </a:r>
            <a:r>
              <a:rPr lang="en-IN" sz="1400" b="1" dirty="0">
                <a:solidFill>
                  <a:schemeClr val="bg1"/>
                </a:solidFill>
                <a:latin typeface="Times New Roman" panose="02020603050405020304" pitchFamily="18" charset="0"/>
                <a:cs typeface="Times New Roman" panose="02020603050405020304" pitchFamily="18" charset="0"/>
              </a:rPr>
              <a:t>Performance </a:t>
            </a:r>
            <a:r>
              <a:rPr lang="en-IN" sz="1400" b="1" dirty="0" smtClean="0">
                <a:solidFill>
                  <a:schemeClr val="bg1"/>
                </a:solidFill>
                <a:latin typeface="Times New Roman" panose="02020603050405020304" pitchFamily="18" charset="0"/>
                <a:cs typeface="Times New Roman" panose="02020603050405020304" pitchFamily="18" charset="0"/>
              </a:rPr>
              <a:t>requirements</a:t>
            </a:r>
            <a:endParaRPr lang="en-IN" sz="1400" b="1"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6</a:t>
            </a:r>
            <a:r>
              <a:rPr lang="en-IN" sz="1400" b="1" dirty="0" smtClean="0">
                <a:solidFill>
                  <a:schemeClr val="bg1"/>
                </a:solidFill>
                <a:latin typeface="Times New Roman" panose="02020603050405020304" pitchFamily="18" charset="0"/>
                <a:cs typeface="Times New Roman" panose="02020603050405020304" pitchFamily="18" charset="0"/>
              </a:rPr>
              <a:t>. </a:t>
            </a:r>
            <a:r>
              <a:rPr lang="en-IN" sz="1400" b="1" dirty="0">
                <a:solidFill>
                  <a:schemeClr val="bg1"/>
                </a:solidFill>
                <a:latin typeface="Times New Roman" panose="02020603050405020304" pitchFamily="18" charset="0"/>
                <a:cs typeface="Times New Roman" panose="02020603050405020304" pitchFamily="18" charset="0"/>
              </a:rPr>
              <a:t>Non-functional attributes</a:t>
            </a: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6.1 Safety requirements</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6.2  Security requirements</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6.3 Performance constraints</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6.4 Hardware limitations</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6.5 Maintainability</a:t>
            </a:r>
            <a:endParaRPr lang="en-IN" sz="1400" dirty="0">
              <a:solidFill>
                <a:schemeClr val="bg1"/>
              </a:solidFill>
              <a:latin typeface="Times New Roman" panose="02020603050405020304" pitchFamily="18" charset="0"/>
              <a:cs typeface="Times New Roman" panose="02020603050405020304" pitchFamily="18" charset="0"/>
            </a:endParaRPr>
          </a:p>
          <a:p>
            <a:r>
              <a:rPr lang="en-IN" sz="1400" b="1" dirty="0">
                <a:solidFill>
                  <a:schemeClr val="bg1"/>
                </a:solidFill>
                <a:latin typeface="Times New Roman" panose="02020603050405020304" pitchFamily="18" charset="0"/>
                <a:cs typeface="Times New Roman" panose="02020603050405020304" pitchFamily="18" charset="0"/>
              </a:rPr>
              <a:t>7</a:t>
            </a:r>
            <a:r>
              <a:rPr lang="en-IN" sz="1400" b="1" dirty="0" smtClean="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Preliminary schedule &amp;</a:t>
            </a:r>
            <a:r>
              <a:rPr lang="en-IN" sz="1400" b="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Estimated </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Budget</a:t>
            </a:r>
          </a:p>
          <a:p>
            <a:r>
              <a:rPr lang="en-IN" sz="1400" b="1" dirty="0">
                <a:solidFill>
                  <a:schemeClr val="bg1"/>
                </a:solidFill>
                <a:latin typeface="Times New Roman" panose="02020603050405020304" pitchFamily="18" charset="0"/>
                <a:cs typeface="Times New Roman" panose="02020603050405020304" pitchFamily="18" charset="0"/>
              </a:rPr>
              <a:t>8</a:t>
            </a:r>
            <a:r>
              <a:rPr lang="en-IN" sz="1400" b="1" dirty="0" smtClean="0">
                <a:solidFill>
                  <a:schemeClr val="bg1"/>
                </a:solidFill>
                <a:latin typeface="Times New Roman" panose="02020603050405020304" pitchFamily="18" charset="0"/>
                <a:cs typeface="Times New Roman" panose="02020603050405020304" pitchFamily="18" charset="0"/>
              </a:rPr>
              <a:t>. </a:t>
            </a:r>
            <a:r>
              <a:rPr lang="en-IN" sz="1400" b="1" dirty="0">
                <a:solidFill>
                  <a:schemeClr val="bg1"/>
                </a:solidFill>
                <a:latin typeface="Times New Roman" panose="02020603050405020304" pitchFamily="18" charset="0"/>
                <a:cs typeface="Times New Roman" panose="02020603050405020304" pitchFamily="18" charset="0"/>
              </a:rPr>
              <a:t>Appendices</a:t>
            </a:r>
          </a:p>
          <a:p>
            <a:endParaRPr lang="en-IN" sz="1200" dirty="0"/>
          </a:p>
        </p:txBody>
      </p:sp>
    </p:spTree>
    <p:extLst>
      <p:ext uri="{BB962C8B-B14F-4D97-AF65-F5344CB8AC3E}">
        <p14:creationId xmlns:p14="http://schemas.microsoft.com/office/powerpoint/2010/main" val="1920772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494166"/>
            <a:ext cx="6858000" cy="4439783"/>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518804" y="-552450"/>
            <a:ext cx="8106391" cy="45719"/>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09714" y="530615"/>
            <a:ext cx="6355137" cy="3724096"/>
          </a:xfrm>
        </p:spPr>
        <p:txBody>
          <a:bodyPr/>
          <a:lstStyle/>
          <a:p>
            <a:pPr algn="l"/>
            <a:r>
              <a:rPr lang="en-IN" sz="2000" b="1" dirty="0">
                <a:solidFill>
                  <a:schemeClr val="accent3">
                    <a:lumMod val="60000"/>
                    <a:lumOff val="40000"/>
                  </a:schemeClr>
                </a:solidFill>
                <a:latin typeface="Algerian" panose="04020705040A02060702" pitchFamily="82" charset="0"/>
                <a:cs typeface="Times New Roman" panose="02020603050405020304" pitchFamily="18" charset="0"/>
              </a:rPr>
              <a:t>1.   </a:t>
            </a:r>
            <a:r>
              <a:rPr lang="en-IN" sz="2000" b="1" dirty="0" smtClean="0">
                <a:solidFill>
                  <a:schemeClr val="accent3">
                    <a:lumMod val="60000"/>
                    <a:lumOff val="40000"/>
                  </a:schemeClr>
                </a:solidFill>
                <a:latin typeface="Algerian" panose="04020705040A02060702" pitchFamily="82" charset="0"/>
                <a:cs typeface="Times New Roman" panose="02020603050405020304" pitchFamily="18" charset="0"/>
              </a:rPr>
              <a:t>INTRODUCTION</a:t>
            </a:r>
            <a:endParaRPr lang="en-IN" sz="2000" b="1" dirty="0">
              <a:solidFill>
                <a:schemeClr val="accent3">
                  <a:lumMod val="60000"/>
                  <a:lumOff val="40000"/>
                </a:schemeClr>
              </a:solidFill>
              <a:latin typeface="Algerian" panose="04020705040A02060702" pitchFamily="82" charset="0"/>
              <a:cs typeface="Times New Roman" panose="02020603050405020304" pitchFamily="18" charset="0"/>
            </a:endParaRPr>
          </a:p>
          <a:p>
            <a:pPr algn="l"/>
            <a:endParaRPr lang="en-IN" sz="2000" b="1" u="sng"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tx2">
                    <a:lumMod val="20000"/>
                    <a:lumOff val="80000"/>
                  </a:schemeClr>
                </a:solidFill>
                <a:latin typeface="Algerian" panose="04020705040A02060702" pitchFamily="82" charset="0"/>
                <a:cs typeface="Times New Roman" panose="02020603050405020304" pitchFamily="18" charset="0"/>
              </a:rPr>
              <a:t>1.1 Purpose</a:t>
            </a:r>
          </a:p>
          <a:p>
            <a:pPr marL="457200" indent="-457200" algn="l">
              <a:buFont typeface="+mj-lt"/>
              <a:buAutoNum type="arabicPeriod"/>
            </a:pPr>
            <a:endParaRPr lang="en-IN" sz="2000" b="1" u="sng" dirty="0">
              <a:solidFill>
                <a:schemeClr val="bg1"/>
              </a:solidFill>
              <a:latin typeface="Times New Roman" panose="02020603050405020304" pitchFamily="18" charset="0"/>
              <a:cs typeface="Times New Roman" panose="02020603050405020304" pitchFamily="18" charset="0"/>
            </a:endParaRPr>
          </a:p>
          <a:p>
            <a:pPr algn="l"/>
            <a:r>
              <a:rPr lang="en-GB" dirty="0" smtClean="0"/>
              <a:t>  	</a:t>
            </a:r>
            <a:r>
              <a:rPr lang="en-GB" dirty="0" smtClean="0">
                <a:solidFill>
                  <a:schemeClr val="accent6">
                    <a:lumMod val="20000"/>
                    <a:lumOff val="80000"/>
                  </a:schemeClr>
                </a:solidFill>
              </a:rPr>
              <a:t>The </a:t>
            </a:r>
            <a:r>
              <a:rPr lang="en-GB" dirty="0">
                <a:solidFill>
                  <a:schemeClr val="accent6">
                    <a:lumMod val="20000"/>
                    <a:lumOff val="80000"/>
                  </a:schemeClr>
                </a:solidFill>
              </a:rPr>
              <a:t>purpose of this document is to present a detailed description of the Online Banking System. It will explain the purpose and features of the system, the interfaces of the system, what the system will do, the constraints under which it must operate and how the system will react to external stimuli. This document is intended for both the stakeholders and the developers of the system and will be liable for the approval or disapproval of the project by the community of the Bank</a:t>
            </a:r>
            <a:r>
              <a:rPr lang="en-GB" dirty="0"/>
              <a:t>. </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75892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640080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flipV="1">
            <a:off x="518804" y="-704850"/>
            <a:ext cx="8106391" cy="228600"/>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374926" y="1083998"/>
            <a:ext cx="5721074" cy="3416320"/>
          </a:xfrm>
        </p:spPr>
        <p:txBody>
          <a:bodyPr/>
          <a:lstStyle/>
          <a:p>
            <a:pPr algn="ctr"/>
            <a:r>
              <a:rPr lang="en-IN" sz="2400" b="1" dirty="0">
                <a:solidFill>
                  <a:schemeClr val="accent1">
                    <a:lumMod val="40000"/>
                    <a:lumOff val="60000"/>
                  </a:schemeClr>
                </a:solidFill>
                <a:latin typeface="Algerian" panose="04020705040A02060702" pitchFamily="82" charset="0"/>
                <a:cs typeface="Times New Roman" panose="02020603050405020304" pitchFamily="18" charset="0"/>
              </a:rPr>
              <a:t>1.2  Scope </a:t>
            </a:r>
          </a:p>
          <a:p>
            <a:pPr algn="just"/>
            <a:endParaRPr lang="en-IN" dirty="0">
              <a:solidFill>
                <a:schemeClr val="bg1"/>
              </a:solidFill>
              <a:latin typeface="Times New Roman" panose="02020603050405020304" pitchFamily="18" charset="0"/>
              <a:cs typeface="Times New Roman" panose="02020603050405020304" pitchFamily="18" charset="0"/>
            </a:endParaRPr>
          </a:p>
          <a:p>
            <a:r>
              <a:rPr lang="en-GB" sz="2000" dirty="0" smtClean="0">
                <a:solidFill>
                  <a:schemeClr val="accent6">
                    <a:lumMod val="20000"/>
                    <a:lumOff val="80000"/>
                  </a:schemeClr>
                </a:solidFill>
              </a:rPr>
              <a:t>	An </a:t>
            </a:r>
            <a:r>
              <a:rPr lang="en-GB" sz="2000" dirty="0">
                <a:solidFill>
                  <a:schemeClr val="accent6">
                    <a:lumMod val="20000"/>
                    <a:lumOff val="80000"/>
                  </a:schemeClr>
                </a:solidFill>
              </a:rPr>
              <a:t>online banking system will be applicable everywhere, where banking exists. It will be more efficient and easier way to have a record on systems through which everyone can easily access it according to his rights as compared to the traditional banking system. Every bank will prefer the online banking system instead of the traditional banking system as it contains many useful features and fastest methods for the transactions. </a:t>
            </a:r>
            <a:endParaRPr lang="en-IN" sz="2000" dirty="0">
              <a:solidFill>
                <a:schemeClr val="accent6">
                  <a:lumMod val="20000"/>
                  <a:lumOff val="80000"/>
                </a:schemeClr>
              </a:solidFill>
            </a:endParaRPr>
          </a:p>
        </p:txBody>
      </p:sp>
    </p:spTree>
    <p:extLst>
      <p:ext uri="{BB962C8B-B14F-4D97-AF65-F5344CB8AC3E}">
        <p14:creationId xmlns:p14="http://schemas.microsoft.com/office/powerpoint/2010/main" val="378566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flipV="1">
            <a:off x="518804" y="-781050"/>
            <a:ext cx="8106391" cy="304800"/>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278408" y="1132337"/>
            <a:ext cx="4177744" cy="3416320"/>
          </a:xfrm>
        </p:spPr>
        <p:txBody>
          <a:bodyPr/>
          <a:lstStyle/>
          <a:p>
            <a:pPr algn="ctr"/>
            <a:r>
              <a:rPr lang="en-IN" sz="2400" b="1" dirty="0">
                <a:solidFill>
                  <a:schemeClr val="accent3">
                    <a:lumMod val="60000"/>
                    <a:lumOff val="40000"/>
                  </a:schemeClr>
                </a:solidFill>
                <a:latin typeface="Algerian" panose="04020705040A02060702" pitchFamily="82" charset="0"/>
                <a:cs typeface="Times New Roman" panose="02020603050405020304" pitchFamily="18" charset="0"/>
              </a:rPr>
              <a:t>2. General </a:t>
            </a:r>
            <a:r>
              <a:rPr lang="en-IN" sz="2400" b="1" dirty="0" smtClean="0">
                <a:solidFill>
                  <a:schemeClr val="accent3">
                    <a:lumMod val="60000"/>
                    <a:lumOff val="40000"/>
                  </a:schemeClr>
                </a:solidFill>
                <a:latin typeface="Algerian" panose="04020705040A02060702" pitchFamily="82" charset="0"/>
                <a:cs typeface="Times New Roman" panose="02020603050405020304" pitchFamily="18" charset="0"/>
              </a:rPr>
              <a:t>description</a:t>
            </a:r>
          </a:p>
          <a:p>
            <a:pPr algn="ctr"/>
            <a:r>
              <a:rPr lang="en-GB" dirty="0" smtClean="0">
                <a:solidFill>
                  <a:schemeClr val="accent6">
                    <a:lumMod val="20000"/>
                    <a:lumOff val="80000"/>
                  </a:schemeClr>
                </a:solidFill>
              </a:rPr>
              <a:t> </a:t>
            </a:r>
            <a:r>
              <a:rPr lang="en-GB" dirty="0">
                <a:solidFill>
                  <a:schemeClr val="accent6">
                    <a:lumMod val="20000"/>
                    <a:lumOff val="80000"/>
                  </a:schemeClr>
                </a:solidFill>
              </a:rPr>
              <a:t> </a:t>
            </a:r>
            <a:r>
              <a:rPr lang="en-GB" dirty="0" smtClean="0">
                <a:solidFill>
                  <a:schemeClr val="accent6">
                    <a:lumMod val="20000"/>
                    <a:lumOff val="80000"/>
                  </a:schemeClr>
                </a:solidFill>
              </a:rPr>
              <a:t> </a:t>
            </a:r>
          </a:p>
          <a:p>
            <a:pPr algn="ctr"/>
            <a:r>
              <a:rPr lang="en-GB" dirty="0" smtClean="0">
                <a:solidFill>
                  <a:schemeClr val="accent6">
                    <a:lumMod val="20000"/>
                    <a:lumOff val="80000"/>
                  </a:schemeClr>
                </a:solidFill>
              </a:rPr>
              <a:t>In </a:t>
            </a:r>
            <a:r>
              <a:rPr lang="en-GB" dirty="0">
                <a:solidFill>
                  <a:schemeClr val="accent6">
                    <a:lumMod val="20000"/>
                    <a:lumOff val="80000"/>
                  </a:schemeClr>
                </a:solidFill>
              </a:rPr>
              <a:t>traditional system, </a:t>
            </a:r>
            <a:r>
              <a:rPr lang="en-GB" dirty="0" smtClean="0">
                <a:solidFill>
                  <a:schemeClr val="accent6">
                    <a:lumMod val="20000"/>
                    <a:lumOff val="80000"/>
                  </a:schemeClr>
                </a:solidFill>
              </a:rPr>
              <a:t>customer should </a:t>
            </a:r>
            <a:r>
              <a:rPr lang="en-GB" dirty="0">
                <a:solidFill>
                  <a:schemeClr val="accent6">
                    <a:lumMod val="20000"/>
                    <a:lumOff val="80000"/>
                  </a:schemeClr>
                </a:solidFill>
              </a:rPr>
              <a:t>have to visit the Bank branch physically for the transactions or some other task. It wastes time. After implementing the online banking system customer will be able to connect to his account through the internet connection. Time usage will be minimized, task will be done fast instead of waiting someone other to complete his </a:t>
            </a:r>
            <a:r>
              <a:rPr lang="en-GB" dirty="0" smtClean="0">
                <a:solidFill>
                  <a:schemeClr val="accent6">
                    <a:lumMod val="20000"/>
                    <a:lumOff val="80000"/>
                  </a:schemeClr>
                </a:solidFill>
              </a:rPr>
              <a:t>task</a:t>
            </a:r>
            <a:r>
              <a:rPr lang="en-GB" dirty="0"/>
              <a:t>.</a:t>
            </a:r>
            <a:r>
              <a:rPr lang="en-GB" dirty="0" smtClean="0"/>
              <a:t> </a:t>
            </a:r>
            <a:endParaRPr lang="en-IN" b="1" u="sng" dirty="0">
              <a:solidFill>
                <a:schemeClr val="accent6">
                  <a:lumMod val="20000"/>
                  <a:lumOff val="80000"/>
                </a:schemeClr>
              </a:solidFill>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347045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0"/>
            <a:ext cx="9143999" cy="5143499"/>
          </a:xfrm>
          <a:prstGeom prst="rect">
            <a:avLst/>
          </a:prstGeom>
        </p:spPr>
      </p:pic>
      <p:grpSp>
        <p:nvGrpSpPr>
          <p:cNvPr id="3" name="object 3"/>
          <p:cNvGrpSpPr/>
          <p:nvPr/>
        </p:nvGrpSpPr>
        <p:grpSpPr>
          <a:xfrm>
            <a:off x="685800" y="683957"/>
            <a:ext cx="6858000" cy="4326193"/>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518804" y="255408"/>
            <a:ext cx="8106391" cy="215444"/>
          </a:xfrm>
        </p:spPr>
        <p:txBody>
          <a:bodyPr/>
          <a:lstStyle/>
          <a:p>
            <a:endParaRPr lang="en-IN" dirty="0"/>
          </a:p>
        </p:txBody>
      </p:sp>
      <p:sp>
        <p:nvSpPr>
          <p:cNvPr id="10" name="Text Placeholder 9">
            <a:extLst>
              <a:ext uri="{FF2B5EF4-FFF2-40B4-BE49-F238E27FC236}">
                <a16:creationId xmlns:a16="http://schemas.microsoft.com/office/drawing/2014/main" id="{502A2D86-3972-A099-53F6-17BBD980EC37}"/>
              </a:ext>
            </a:extLst>
          </p:cNvPr>
          <p:cNvSpPr>
            <a:spLocks noGrp="1"/>
          </p:cNvSpPr>
          <p:nvPr>
            <p:ph type="body" idx="1"/>
          </p:nvPr>
        </p:nvSpPr>
        <p:spPr>
          <a:xfrm>
            <a:off x="762000" y="1047750"/>
            <a:ext cx="6629400" cy="2677656"/>
          </a:xfrm>
        </p:spPr>
        <p:txBody>
          <a:bodyPr/>
          <a:lstStyle/>
          <a:p>
            <a:pPr algn="ctr"/>
            <a:r>
              <a:rPr lang="en-IN" sz="2000" b="1" dirty="0">
                <a:solidFill>
                  <a:schemeClr val="accent3">
                    <a:lumMod val="60000"/>
                    <a:lumOff val="40000"/>
                  </a:schemeClr>
                </a:solidFill>
                <a:latin typeface="Algerian" panose="04020705040A02060702" pitchFamily="82" charset="0"/>
                <a:cs typeface="Times New Roman" panose="02020603050405020304" pitchFamily="18" charset="0"/>
              </a:rPr>
              <a:t>3. Functional </a:t>
            </a:r>
            <a:r>
              <a:rPr lang="en-IN" sz="2000" b="1" dirty="0" err="1" smtClean="0">
                <a:solidFill>
                  <a:schemeClr val="accent3">
                    <a:lumMod val="60000"/>
                    <a:lumOff val="40000"/>
                  </a:schemeClr>
                </a:solidFill>
                <a:latin typeface="Algerian" panose="04020705040A02060702" pitchFamily="82" charset="0"/>
                <a:cs typeface="Times New Roman" panose="02020603050405020304" pitchFamily="18" charset="0"/>
              </a:rPr>
              <a:t>reQUIREMENTS</a:t>
            </a:r>
            <a:r>
              <a:rPr lang="en-IN" sz="2000" b="1" dirty="0" smtClean="0">
                <a:solidFill>
                  <a:schemeClr val="accent3">
                    <a:lumMod val="60000"/>
                    <a:lumOff val="40000"/>
                  </a:schemeClr>
                </a:solidFill>
                <a:latin typeface="Algerian" panose="04020705040A02060702" pitchFamily="82" charset="0"/>
                <a:cs typeface="Times New Roman" panose="02020603050405020304" pitchFamily="18" charset="0"/>
              </a:rPr>
              <a:t> </a:t>
            </a:r>
            <a:endParaRPr lang="en-IN" sz="2000" b="1" dirty="0">
              <a:solidFill>
                <a:schemeClr val="accent3">
                  <a:lumMod val="60000"/>
                  <a:lumOff val="40000"/>
                </a:schemeClr>
              </a:solidFill>
              <a:latin typeface="Algerian" panose="04020705040A02060702" pitchFamily="82" charset="0"/>
              <a:cs typeface="Times New Roman" panose="02020603050405020304" pitchFamily="18" charset="0"/>
            </a:endParaRPr>
          </a:p>
          <a:p>
            <a:pPr marL="342900" indent="-342900" algn="l">
              <a:buFont typeface="+mj-lt"/>
              <a:buAutoNum type="arabicPeriod"/>
            </a:pPr>
            <a:endParaRPr lang="en-IN" sz="1600" b="1" u="sng" dirty="0">
              <a:solidFill>
                <a:schemeClr val="accent3">
                  <a:lumMod val="60000"/>
                  <a:lumOff val="40000"/>
                </a:schemeClr>
              </a:solidFill>
              <a:latin typeface="Times New Roman" panose="02020603050405020304" pitchFamily="18" charset="0"/>
              <a:cs typeface="Times New Roman" panose="02020603050405020304" pitchFamily="18" charset="0"/>
            </a:endParaRPr>
          </a:p>
          <a:p>
            <a:r>
              <a:rPr lang="en-GB" dirty="0" smtClean="0"/>
              <a:t> </a:t>
            </a:r>
          </a:p>
          <a:p>
            <a:pPr marL="342900" indent="-342900">
              <a:buAutoNum type="alphaLcParenR"/>
            </a:pPr>
            <a:r>
              <a:rPr lang="en-GB" sz="2000" dirty="0" smtClean="0">
                <a:solidFill>
                  <a:schemeClr val="accent6">
                    <a:lumMod val="20000"/>
                    <a:lumOff val="80000"/>
                  </a:schemeClr>
                </a:solidFill>
              </a:rPr>
              <a:t>Online </a:t>
            </a:r>
            <a:r>
              <a:rPr lang="en-GB" sz="2000" dirty="0">
                <a:solidFill>
                  <a:schemeClr val="accent6">
                    <a:lumMod val="20000"/>
                    <a:lumOff val="80000"/>
                  </a:schemeClr>
                </a:solidFill>
              </a:rPr>
              <a:t>balance check. </a:t>
            </a:r>
            <a:endParaRPr lang="en-GB" sz="2000" dirty="0" smtClean="0">
              <a:solidFill>
                <a:schemeClr val="accent6">
                  <a:lumMod val="20000"/>
                  <a:lumOff val="80000"/>
                </a:schemeClr>
              </a:solidFill>
            </a:endParaRPr>
          </a:p>
          <a:p>
            <a:r>
              <a:rPr lang="en-GB" sz="2000" dirty="0" smtClean="0">
                <a:solidFill>
                  <a:schemeClr val="accent6">
                    <a:lumMod val="20000"/>
                    <a:lumOff val="80000"/>
                  </a:schemeClr>
                </a:solidFill>
              </a:rPr>
              <a:t>b</a:t>
            </a:r>
            <a:r>
              <a:rPr lang="en-GB" sz="2000" dirty="0">
                <a:solidFill>
                  <a:schemeClr val="accent6">
                    <a:lumMod val="20000"/>
                    <a:lumOff val="80000"/>
                  </a:schemeClr>
                </a:solidFill>
              </a:rPr>
              <a:t>) Online shopping opportunity. </a:t>
            </a:r>
            <a:endParaRPr lang="en-GB" sz="2000" dirty="0" smtClean="0">
              <a:solidFill>
                <a:schemeClr val="accent6">
                  <a:lumMod val="20000"/>
                  <a:lumOff val="80000"/>
                </a:schemeClr>
              </a:solidFill>
            </a:endParaRPr>
          </a:p>
          <a:p>
            <a:r>
              <a:rPr lang="en-GB" sz="2000" dirty="0" smtClean="0">
                <a:solidFill>
                  <a:schemeClr val="accent6">
                    <a:lumMod val="20000"/>
                    <a:lumOff val="80000"/>
                  </a:schemeClr>
                </a:solidFill>
              </a:rPr>
              <a:t>c</a:t>
            </a:r>
            <a:r>
              <a:rPr lang="en-GB" sz="2000" dirty="0">
                <a:solidFill>
                  <a:schemeClr val="accent6">
                    <a:lumMod val="20000"/>
                    <a:lumOff val="80000"/>
                  </a:schemeClr>
                </a:solidFill>
              </a:rPr>
              <a:t>) Online data entry by the staff</a:t>
            </a:r>
            <a:r>
              <a:rPr lang="en-GB" sz="2000" dirty="0" smtClean="0">
                <a:solidFill>
                  <a:schemeClr val="accent6">
                    <a:lumMod val="20000"/>
                    <a:lumOff val="80000"/>
                  </a:schemeClr>
                </a:solidFill>
              </a:rPr>
              <a:t>.</a:t>
            </a:r>
          </a:p>
          <a:p>
            <a:r>
              <a:rPr lang="en-GB" sz="2000" dirty="0" smtClean="0">
                <a:solidFill>
                  <a:schemeClr val="accent6">
                    <a:lumMod val="20000"/>
                    <a:lumOff val="80000"/>
                  </a:schemeClr>
                </a:solidFill>
              </a:rPr>
              <a:t> </a:t>
            </a:r>
            <a:r>
              <a:rPr lang="en-GB" sz="2000" dirty="0">
                <a:solidFill>
                  <a:schemeClr val="accent6">
                    <a:lumMod val="20000"/>
                    <a:lumOff val="80000"/>
                  </a:schemeClr>
                </a:solidFill>
              </a:rPr>
              <a:t>d) Updating the data. </a:t>
            </a:r>
            <a:endParaRPr lang="en-GB" sz="2000" dirty="0" smtClean="0">
              <a:solidFill>
                <a:schemeClr val="accent6">
                  <a:lumMod val="20000"/>
                  <a:lumOff val="80000"/>
                </a:schemeClr>
              </a:solidFill>
            </a:endParaRPr>
          </a:p>
          <a:p>
            <a:r>
              <a:rPr lang="en-GB" sz="2000" dirty="0" smtClean="0">
                <a:solidFill>
                  <a:schemeClr val="accent6">
                    <a:lumMod val="20000"/>
                    <a:lumOff val="80000"/>
                  </a:schemeClr>
                </a:solidFill>
              </a:rPr>
              <a:t>e</a:t>
            </a:r>
            <a:r>
              <a:rPr lang="en-GB" sz="2000" dirty="0">
                <a:solidFill>
                  <a:schemeClr val="accent6">
                    <a:lumMod val="20000"/>
                    <a:lumOff val="80000"/>
                  </a:schemeClr>
                </a:solidFill>
              </a:rPr>
              <a:t>) Balance transfer. </a:t>
            </a:r>
            <a:endParaRPr lang="en-GB" sz="2000" dirty="0" smtClean="0">
              <a:solidFill>
                <a:schemeClr val="accent6">
                  <a:lumMod val="20000"/>
                  <a:lumOff val="80000"/>
                </a:schemeClr>
              </a:solidFill>
            </a:endParaRPr>
          </a:p>
          <a:p>
            <a:r>
              <a:rPr lang="en-GB" sz="2000" dirty="0" smtClean="0">
                <a:solidFill>
                  <a:schemeClr val="accent6">
                    <a:lumMod val="20000"/>
                    <a:lumOff val="80000"/>
                  </a:schemeClr>
                </a:solidFill>
              </a:rPr>
              <a:t>f</a:t>
            </a:r>
            <a:r>
              <a:rPr lang="en-GB" sz="2000" dirty="0">
                <a:solidFill>
                  <a:schemeClr val="accent6">
                    <a:lumMod val="20000"/>
                    <a:lumOff val="80000"/>
                  </a:schemeClr>
                </a:solidFill>
              </a:rPr>
              <a:t>) Check book Allotment. </a:t>
            </a:r>
            <a:endParaRPr lang="en-IN" sz="2000" dirty="0">
              <a:solidFill>
                <a:schemeClr val="accent6">
                  <a:lumMod val="20000"/>
                  <a:lumOff val="80000"/>
                </a:schemeClr>
              </a:solidFill>
            </a:endParaRPr>
          </a:p>
        </p:txBody>
      </p:sp>
    </p:spTree>
    <p:extLst>
      <p:ext uri="{BB962C8B-B14F-4D97-AF65-F5344CB8AC3E}">
        <p14:creationId xmlns:p14="http://schemas.microsoft.com/office/powerpoint/2010/main" val="1787377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18A3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TotalTime>
  <Words>733</Words>
  <Application>Microsoft Office PowerPoint</Application>
  <PresentationFormat>On-screen Show (16:9)</PresentationFormat>
  <Paragraphs>126</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Arial Black</vt:lpstr>
      <vt:lpstr>Calibri</vt:lpstr>
      <vt:lpstr>Showcard Gothic</vt:lpstr>
      <vt:lpstr>Snap ITC</vt:lpstr>
      <vt:lpstr>Times New Roman</vt:lpstr>
      <vt:lpstr>Trebuchet MS</vt:lpstr>
      <vt:lpstr>Office Theme</vt:lpstr>
      <vt:lpstr>ONLINE BANKING SYSTEM</vt:lpstr>
      <vt:lpstr>ONINE BANKING  SYSTEM</vt:lpstr>
      <vt:lpstr>9. Blog Website  and Application</vt:lpstr>
      <vt:lpstr>9. Blog Website  and Application</vt:lpstr>
      <vt:lpstr>9. Blog Website  and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Website and Application_Task1.pptx</dc:title>
  <dc:creator>JANANI</dc:creator>
  <cp:lastModifiedBy>JANANI</cp:lastModifiedBy>
  <cp:revision>74</cp:revision>
  <dcterms:created xsi:type="dcterms:W3CDTF">2023-03-04T08:14:03Z</dcterms:created>
  <dcterms:modified xsi:type="dcterms:W3CDTF">2023-03-06T16:44:34Z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